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1"/>
  </p:notesMasterIdLst>
  <p:handoutMasterIdLst>
    <p:handoutMasterId r:id="rId42"/>
  </p:handoutMasterIdLst>
  <p:sldIdLst>
    <p:sldId id="363" r:id="rId2"/>
    <p:sldId id="355" r:id="rId3"/>
    <p:sldId id="380" r:id="rId4"/>
    <p:sldId id="368" r:id="rId5"/>
    <p:sldId id="364" r:id="rId6"/>
    <p:sldId id="370" r:id="rId7"/>
    <p:sldId id="371" r:id="rId8"/>
    <p:sldId id="359" r:id="rId9"/>
    <p:sldId id="336" r:id="rId10"/>
    <p:sldId id="361" r:id="rId11"/>
    <p:sldId id="342" r:id="rId12"/>
    <p:sldId id="360" r:id="rId13"/>
    <p:sldId id="372" r:id="rId14"/>
    <p:sldId id="373" r:id="rId15"/>
    <p:sldId id="386" r:id="rId16"/>
    <p:sldId id="387" r:id="rId17"/>
    <p:sldId id="379" r:id="rId18"/>
    <p:sldId id="374" r:id="rId19"/>
    <p:sldId id="324" r:id="rId20"/>
    <p:sldId id="325" r:id="rId21"/>
    <p:sldId id="358" r:id="rId22"/>
    <p:sldId id="345" r:id="rId23"/>
    <p:sldId id="375" r:id="rId24"/>
    <p:sldId id="376" r:id="rId25"/>
    <p:sldId id="377" r:id="rId26"/>
    <p:sldId id="365" r:id="rId27"/>
    <p:sldId id="329" r:id="rId28"/>
    <p:sldId id="339" r:id="rId29"/>
    <p:sldId id="343" r:id="rId30"/>
    <p:sldId id="344" r:id="rId31"/>
    <p:sldId id="366" r:id="rId32"/>
    <p:sldId id="382" r:id="rId33"/>
    <p:sldId id="383" r:id="rId34"/>
    <p:sldId id="367" r:id="rId35"/>
    <p:sldId id="350" r:id="rId36"/>
    <p:sldId id="353" r:id="rId37"/>
    <p:sldId id="354" r:id="rId38"/>
    <p:sldId id="384" r:id="rId39"/>
    <p:sldId id="385" r:id="rId4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1B3CF"/>
    <a:srgbClr val="7C9C32"/>
    <a:srgbClr val="000000"/>
    <a:srgbClr val="327399"/>
    <a:srgbClr val="EC8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236" y="72"/>
      </p:cViewPr>
      <p:guideLst>
        <p:guide orient="horz" pos="98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39" d="100"/>
          <a:sy n="139" d="100"/>
        </p:scale>
        <p:origin x="-3240" y="-11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00C22-F124-A143-AEDB-A6B64FC9D163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C9FD8-F0F9-C74E-836E-96F5F171B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1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 descr="watermark-50%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0"/>
            <a:ext cx="9144000" cy="595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notes_foo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943600"/>
            <a:ext cx="91519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5"/>
          <p:cNvSpPr txBox="1">
            <a:spLocks noChangeArrowheads="1"/>
          </p:cNvSpPr>
          <p:nvPr/>
        </p:nvSpPr>
        <p:spPr bwMode="auto">
          <a:xfrm>
            <a:off x="4883150" y="5934075"/>
            <a:ext cx="39846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00" tIns="45146" rIns="90300" bIns="45146" anchor="b"/>
          <a:lstStyle>
            <a:lvl1pPr algn="r" defTabSz="904875">
              <a:spcBef>
                <a:spcPct val="0"/>
              </a:spcBef>
              <a:defRPr sz="700" i="0">
                <a:solidFill>
                  <a:srgbClr val="FFFFFF"/>
                </a:solidFill>
                <a:latin typeface="ZapfHumnst BT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fld id="{4D3DB4A9-C5EC-9046-8977-BBA13C7E175A}" type="slidenum">
              <a:rPr lang="en-US" smtClean="0">
                <a:ea typeface="+mn-ea"/>
                <a:cs typeface="+mn-cs"/>
              </a:rPr>
              <a:pPr algn="ctr" fontAlgn="auto">
                <a:spcAft>
                  <a:spcPts val="0"/>
                </a:spcAft>
                <a:defRPr/>
              </a:pPr>
              <a:t>‹#›</a:t>
            </a:fld>
            <a:endParaRPr lang="en-US" dirty="0">
              <a:ea typeface="+mn-ea"/>
              <a:cs typeface="+mn-cs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6365875" y="5929313"/>
            <a:ext cx="27781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00" tIns="45146" rIns="90300" bIns="45146">
            <a:spAutoFit/>
          </a:bodyPr>
          <a:lstStyle>
            <a:lvl1pPr defTabSz="904875"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1pPr>
            <a:lvl2pPr marL="742950" indent="-285750" defTabSz="904875"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2pPr>
            <a:lvl3pPr marL="1143000" indent="-228600" defTabSz="904875"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3pPr>
            <a:lvl4pPr marL="1600200" indent="-228600" defTabSz="904875"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4pPr>
            <a:lvl5pPr marL="2057400" indent="-228600" defTabSz="904875"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5pPr>
            <a:lvl6pPr marL="2514600" indent="-228600" algn="ctr" defTabSz="904875" eaLnBrk="0" fontAlgn="base" hangingPunct="0">
              <a:spcBef>
                <a:spcPct val="30000"/>
              </a:spcBef>
              <a:spcAft>
                <a:spcPct val="0"/>
              </a:spcAft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6pPr>
            <a:lvl7pPr marL="2971800" indent="-228600" algn="ctr" defTabSz="904875" eaLnBrk="0" fontAlgn="base" hangingPunct="0">
              <a:spcBef>
                <a:spcPct val="30000"/>
              </a:spcBef>
              <a:spcAft>
                <a:spcPct val="0"/>
              </a:spcAft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7pPr>
            <a:lvl8pPr marL="3429000" indent="-228600" algn="ctr" defTabSz="904875" eaLnBrk="0" fontAlgn="base" hangingPunct="0">
              <a:spcBef>
                <a:spcPct val="30000"/>
              </a:spcBef>
              <a:spcAft>
                <a:spcPct val="0"/>
              </a:spcAft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8pPr>
            <a:lvl9pPr marL="3886200" indent="-228600" algn="ctr" defTabSz="904875" eaLnBrk="0" fontAlgn="base" hangingPunct="0">
              <a:spcBef>
                <a:spcPct val="30000"/>
              </a:spcBef>
              <a:spcAft>
                <a:spcPct val="0"/>
              </a:spcAft>
              <a:defRPr sz="1000" i="1">
                <a:solidFill>
                  <a:srgbClr val="000000"/>
                </a:solidFill>
                <a:latin typeface="Humanst521 BT" charset="0"/>
                <a:ea typeface="Gulim" charset="0"/>
                <a:cs typeface="Gulim" charset="0"/>
              </a:defRPr>
            </a:lvl9pPr>
          </a:lstStyle>
          <a:p>
            <a:pPr>
              <a:defRPr/>
            </a:pPr>
            <a:r>
              <a:rPr lang="en-US" sz="700" b="1" i="0" dirty="0" smtClean="0">
                <a:solidFill>
                  <a:srgbClr val="FFFFFF"/>
                </a:solidFill>
              </a:rPr>
              <a:t>SOCIAL RESPONSIBILITY</a:t>
            </a:r>
          </a:p>
        </p:txBody>
      </p:sp>
      <p:sp>
        <p:nvSpPr>
          <p:cNvPr id="12" name="Rectangle 15"/>
          <p:cNvSpPr txBox="1">
            <a:spLocks noChangeArrowheads="1"/>
          </p:cNvSpPr>
          <p:nvPr/>
        </p:nvSpPr>
        <p:spPr bwMode="auto">
          <a:xfrm>
            <a:off x="423863" y="5905500"/>
            <a:ext cx="23066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00" tIns="45146" rIns="90300" bIns="45146" anchor="b"/>
          <a:lstStyle>
            <a:lvl1pPr algn="r" defTabSz="904875">
              <a:spcBef>
                <a:spcPct val="0"/>
              </a:spcBef>
              <a:defRPr sz="700" i="0">
                <a:solidFill>
                  <a:schemeClr val="tx1"/>
                </a:solidFill>
                <a:latin typeface="ZapfHumnst BT" pitchFamily="34" charset="0"/>
              </a:defRPr>
            </a:lvl1pPr>
          </a:lstStyle>
          <a:p>
            <a:pPr algn="ctr" defTabSz="881063">
              <a:defRPr/>
            </a:pPr>
            <a:r>
              <a:rPr lang="en-US" b="1" dirty="0" smtClean="0">
                <a:solidFill>
                  <a:srgbClr val="FFFFFF"/>
                </a:solidFill>
                <a:latin typeface="Humanst521 BT" pitchFamily="34" charset="0"/>
                <a:cs typeface="+mn-cs"/>
              </a:rPr>
              <a:t>Copyright © Brien Holden Vision Institute 2013</a:t>
            </a:r>
            <a:endParaRPr lang="en-US" b="1" dirty="0">
              <a:solidFill>
                <a:srgbClr val="FFFFFF"/>
              </a:solidFill>
              <a:latin typeface="Humanst521 BT" pitchFamily="34" charset="0"/>
              <a:cs typeface="+mn-cs"/>
            </a:endParaRPr>
          </a:p>
        </p:txBody>
      </p:sp>
      <p:sp>
        <p:nvSpPr>
          <p:cNvPr id="13" name="Rectangle 43"/>
          <p:cNvSpPr txBox="1">
            <a:spLocks noChangeArrowheads="1"/>
          </p:cNvSpPr>
          <p:nvPr/>
        </p:nvSpPr>
        <p:spPr bwMode="auto">
          <a:xfrm>
            <a:off x="4859338" y="557213"/>
            <a:ext cx="39814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397" tIns="48194" rIns="96397" bIns="48194"/>
          <a:lstStyle>
            <a:lvl1pPr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ＭＳ Ｐゴシック" charset="0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Clr>
                <a:srgbClr val="51B3CF"/>
              </a:buClr>
              <a:buFont typeface="Arial"/>
              <a:buChar char="•"/>
              <a:defRPr/>
            </a:pPr>
            <a:r>
              <a:rPr lang="en-US" altLang="zh-CN" dirty="0" smtClean="0">
                <a:solidFill>
                  <a:srgbClr val="394A58"/>
                </a:solidFill>
                <a:latin typeface="Arial"/>
                <a:cs typeface="Arial"/>
              </a:rPr>
              <a:t>Click to edit Master text styles</a:t>
            </a:r>
          </a:p>
          <a:p>
            <a:pPr marL="628650" lvl="1" indent="-171450">
              <a:buClr>
                <a:srgbClr val="51B3CF"/>
              </a:buClr>
              <a:buFont typeface="Lucida Grande"/>
              <a:buChar char="‐"/>
              <a:defRPr/>
            </a:pPr>
            <a:r>
              <a:rPr lang="en-US" altLang="zh-CN" dirty="0" smtClean="0">
                <a:solidFill>
                  <a:srgbClr val="394A58"/>
                </a:solidFill>
                <a:latin typeface="Arial"/>
                <a:cs typeface="Arial"/>
              </a:rPr>
              <a:t>Second level</a:t>
            </a:r>
          </a:p>
          <a:p>
            <a:pPr marL="1085850" lvl="2" indent="-171450">
              <a:buClr>
                <a:srgbClr val="51B3CF"/>
              </a:buClr>
              <a:buFont typeface="Arial"/>
              <a:buChar char="•"/>
              <a:defRPr/>
            </a:pPr>
            <a:r>
              <a:rPr lang="en-US" altLang="zh-CN" dirty="0" smtClean="0">
                <a:solidFill>
                  <a:srgbClr val="394A58"/>
                </a:solidFill>
                <a:latin typeface="Arial"/>
                <a:cs typeface="Arial"/>
              </a:rPr>
              <a:t>Third level</a:t>
            </a:r>
          </a:p>
          <a:p>
            <a:pPr marL="1543050" lvl="3" indent="-171450">
              <a:buClr>
                <a:srgbClr val="51B3CF"/>
              </a:buClr>
              <a:buFont typeface="Lucida Grande"/>
              <a:buChar char="‐"/>
              <a:defRPr/>
            </a:pPr>
            <a:r>
              <a:rPr lang="en-US" altLang="zh-CN" dirty="0" smtClean="0">
                <a:solidFill>
                  <a:srgbClr val="394A58"/>
                </a:solidFill>
                <a:latin typeface="Arial"/>
                <a:cs typeface="Arial"/>
              </a:rPr>
              <a:t>Fourth level</a:t>
            </a:r>
          </a:p>
          <a:p>
            <a:pPr marL="2000250" lvl="4" indent="-171450">
              <a:buClr>
                <a:srgbClr val="51B3CF"/>
              </a:buClr>
              <a:buFont typeface="Arial"/>
              <a:buChar char="•"/>
              <a:defRPr/>
            </a:pPr>
            <a:r>
              <a:rPr lang="en-US" altLang="zh-CN" dirty="0" smtClean="0">
                <a:solidFill>
                  <a:srgbClr val="394A58"/>
                </a:solidFill>
                <a:latin typeface="Arial"/>
                <a:cs typeface="Arial"/>
              </a:rPr>
              <a:t>Fifth level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70733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E12E63-87CA-3044-A86B-ADE3C2021EAA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89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96CE7B-0415-474B-915D-3598DEBEEEB2}" type="slidenum">
              <a:rPr lang="en-US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9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1726CF-6050-D34A-9E8A-6BC6ACACE1A6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913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C58CA5-8CE6-7C49-B347-667D12343218}" type="slidenum">
              <a:rPr lang="en-US"/>
              <a:pPr eaLnBrk="1" hangingPunct="1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83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96D626-26F3-994F-A6E8-B58E0B5F4B09}" type="slidenum">
              <a:rPr lang="en-US"/>
              <a:pPr eaLnBrk="1" hangingPunct="1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93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26DD9E-B71B-2F4E-894A-D03276D721D3}" type="slidenum">
              <a:rPr lang="en-US"/>
              <a:pPr eaLnBrk="1" hangingPunct="1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07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26DD9E-B71B-2F4E-894A-D03276D721D3}" type="slidenum">
              <a:rPr lang="en-US"/>
              <a:pPr eaLnBrk="1" hangingPunct="1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43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999CA4-8073-604F-8C06-E231D1306CCF}" type="slidenum">
              <a:rPr lang="en-US"/>
              <a:pPr eaLnBrk="1" hangingPunct="1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78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D9D8F2-AB4B-BA4C-8924-FA319B4E1CEA}" type="slidenum">
              <a:rPr lang="en-US"/>
              <a:pPr eaLnBrk="1" hangingPunct="1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40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EAA082-AD60-B44E-9EC3-897C1C50B58C}" type="slidenum">
              <a:rPr lang="en-US"/>
              <a:pPr eaLnBrk="1" hangingPunct="1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940440-852B-B142-9E68-1DA6BDBDADA3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0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6BFC69-8861-974B-B17A-4322C4C56E25}" type="slidenum">
              <a:rPr lang="en-AU"/>
              <a:pPr eaLnBrk="1" hangingPunct="1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20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251294-E5BB-AB49-B6A2-77125C6CCF5D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3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E1C627-C2D0-C54C-9A45-D3BF2D3F8ECB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85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E5051C-A626-6748-B1B6-66D2B63FC728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83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7C9585-6A7D-2444-999B-87053B5D338E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7161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C40D34-B26B-D34F-84D4-B7F9EC50961F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655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F8274D-FC58-0C47-A2F8-1E9957D32B5E}" type="slidenum">
              <a:rPr lang="en-US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3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917575"/>
          </a:xfrm>
        </p:spPr>
        <p:txBody>
          <a:bodyPr anchor="b"/>
          <a:lstStyle>
            <a:lvl1pPr algn="r">
              <a:defRPr>
                <a:solidFill>
                  <a:srgbClr val="394A58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924800" cy="1295400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50B3C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49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4A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7544" y="1340768"/>
            <a:ext cx="8208912" cy="4267199"/>
          </a:xfrm>
        </p:spPr>
        <p:txBody>
          <a:bodyPr/>
          <a:lstStyle>
            <a:lvl1pPr>
              <a:defRPr sz="2800">
                <a:solidFill>
                  <a:srgbClr val="394A58"/>
                </a:solidFill>
              </a:defRPr>
            </a:lvl1pPr>
            <a:lvl2pPr>
              <a:buFont typeface="Arial" pitchFamily="34" charset="0"/>
              <a:buChar char="−"/>
              <a:defRPr sz="2400">
                <a:solidFill>
                  <a:srgbClr val="394A5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4A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7544" y="1340768"/>
            <a:ext cx="8208912" cy="4267199"/>
          </a:xfrm>
        </p:spPr>
        <p:txBody>
          <a:bodyPr/>
          <a:lstStyle>
            <a:lvl1pPr>
              <a:defRPr sz="2800">
                <a:solidFill>
                  <a:srgbClr val="394A58"/>
                </a:solidFill>
              </a:defRPr>
            </a:lvl1pPr>
            <a:lvl2pPr>
              <a:buFont typeface="Arial" pitchFamily="34" charset="0"/>
              <a:buChar char="−"/>
              <a:defRPr sz="2400">
                <a:solidFill>
                  <a:srgbClr val="394A5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98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 i="0">
                <a:latin typeface="Arial-Bold"/>
                <a:cs typeface="Arial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8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4A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7544" y="1340768"/>
            <a:ext cx="8208912" cy="4267199"/>
          </a:xfrm>
        </p:spPr>
        <p:txBody>
          <a:bodyPr/>
          <a:lstStyle>
            <a:lvl1pPr>
              <a:defRPr sz="2800">
                <a:solidFill>
                  <a:srgbClr val="394A58"/>
                </a:solidFill>
              </a:defRPr>
            </a:lvl1pPr>
            <a:lvl2pPr>
              <a:buFont typeface="Arial" pitchFamily="34" charset="0"/>
              <a:buChar char="−"/>
              <a:defRPr sz="2400">
                <a:solidFill>
                  <a:srgbClr val="394A5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235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4A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7544" y="1340768"/>
            <a:ext cx="8208912" cy="4267199"/>
          </a:xfrm>
        </p:spPr>
        <p:txBody>
          <a:bodyPr/>
          <a:lstStyle>
            <a:lvl1pPr>
              <a:defRPr sz="2800">
                <a:solidFill>
                  <a:srgbClr val="394A58"/>
                </a:solidFill>
              </a:defRPr>
            </a:lvl1pPr>
            <a:lvl2pPr>
              <a:buFont typeface="Arial" pitchFamily="34" charset="0"/>
              <a:buChar char="−"/>
              <a:defRPr sz="2400">
                <a:solidFill>
                  <a:srgbClr val="394A5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50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4A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7544" y="1340768"/>
            <a:ext cx="8208912" cy="4267199"/>
          </a:xfrm>
        </p:spPr>
        <p:txBody>
          <a:bodyPr/>
          <a:lstStyle>
            <a:lvl1pPr>
              <a:defRPr sz="2800">
                <a:solidFill>
                  <a:srgbClr val="394A58"/>
                </a:solidFill>
              </a:defRPr>
            </a:lvl1pPr>
            <a:lvl2pPr>
              <a:buFont typeface="Arial" pitchFamily="34" charset="0"/>
              <a:buChar char="−"/>
              <a:defRPr sz="2400">
                <a:solidFill>
                  <a:srgbClr val="394A5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6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4A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7544" y="1340768"/>
            <a:ext cx="8208912" cy="4267199"/>
          </a:xfrm>
        </p:spPr>
        <p:txBody>
          <a:bodyPr/>
          <a:lstStyle>
            <a:lvl1pPr>
              <a:defRPr sz="2800">
                <a:solidFill>
                  <a:srgbClr val="394A58"/>
                </a:solidFill>
              </a:defRPr>
            </a:lvl1pPr>
            <a:lvl2pPr>
              <a:buFont typeface="Arial" pitchFamily="34" charset="0"/>
              <a:buChar char="−"/>
              <a:defRPr sz="2400">
                <a:solidFill>
                  <a:srgbClr val="394A5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58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"/>
            <a:ext cx="8229600" cy="1143000"/>
          </a:xfrm>
        </p:spPr>
        <p:txBody>
          <a:bodyPr>
            <a:normAutofit/>
          </a:bodyPr>
          <a:lstStyle>
            <a:lvl1pPr>
              <a:defRPr sz="3600" b="1" i="0">
                <a:latin typeface="Arial-Bold"/>
                <a:cs typeface="Arial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2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 i="0">
                <a:latin typeface="Arial-Bold"/>
                <a:cs typeface="Arial-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>
            <a:lvl1pPr>
              <a:buClr>
                <a:srgbClr val="50B3CF"/>
              </a:buClr>
              <a:buFont typeface="Arial"/>
              <a:buChar char="•"/>
              <a:defRPr b="0" i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buClr>
                <a:srgbClr val="50B3CF"/>
              </a:buClr>
              <a:buFont typeface="Arial"/>
              <a:buChar char="•"/>
              <a:defRPr b="0" i="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buClr>
                <a:srgbClr val="50B3CF"/>
              </a:buClr>
              <a:buFont typeface="Arial"/>
              <a:buChar char="•"/>
              <a:defRPr b="0" i="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buClr>
                <a:srgbClr val="50B3CF"/>
              </a:buClr>
              <a:buFont typeface="Arial"/>
              <a:buChar char="•"/>
              <a:defRPr b="0" i="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buClr>
                <a:srgbClr val="50B3CF"/>
              </a:buClr>
              <a:buFont typeface="Arial"/>
              <a:buChar char="•"/>
              <a:defRPr b="0" i="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14282" y="6244214"/>
            <a:ext cx="2286016" cy="4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98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i="0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4000" b="0" i="0">
                <a:solidFill>
                  <a:schemeClr val="bg1"/>
                </a:solidFill>
                <a:latin typeface="Arial-Bold"/>
                <a:cs typeface="Arial-Bold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Final Standard BHVI Logo_2tie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14282" y="6244214"/>
            <a:ext cx="2286016" cy="4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0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Final Standard BHVI Logo_2tie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14282" y="6244214"/>
            <a:ext cx="2286016" cy="4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1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94A5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14282" y="6244214"/>
            <a:ext cx="2286016" cy="4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3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rgbClr val="394A5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Final Standard BHVI Logo_2tie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14282" y="6244214"/>
            <a:ext cx="2286016" cy="4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2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nal Standard BHVI Logo_2tie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14282" y="6244214"/>
            <a:ext cx="2286016" cy="4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28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4A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7544" y="1340768"/>
            <a:ext cx="8208912" cy="4267199"/>
          </a:xfrm>
        </p:spPr>
        <p:txBody>
          <a:bodyPr/>
          <a:lstStyle>
            <a:lvl1pPr>
              <a:defRPr sz="2800">
                <a:solidFill>
                  <a:srgbClr val="394A58"/>
                </a:solidFill>
              </a:defRPr>
            </a:lvl1pPr>
            <a:lvl2pPr>
              <a:buFont typeface="Arial" pitchFamily="34" charset="0"/>
              <a:buChar char="−"/>
              <a:defRPr sz="2400">
                <a:solidFill>
                  <a:srgbClr val="394A5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4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4A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67544" y="1340768"/>
            <a:ext cx="8208912" cy="4267199"/>
          </a:xfrm>
        </p:spPr>
        <p:txBody>
          <a:bodyPr/>
          <a:lstStyle>
            <a:lvl1pPr>
              <a:defRPr sz="2800">
                <a:solidFill>
                  <a:srgbClr val="394A58"/>
                </a:solidFill>
              </a:defRPr>
            </a:lvl1pPr>
            <a:lvl2pPr>
              <a:buFont typeface="Arial" pitchFamily="34" charset="0"/>
              <a:buChar char="−"/>
              <a:defRPr sz="2400">
                <a:solidFill>
                  <a:srgbClr val="394A5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7" name="Picture 6" descr="Final Standard BHVI Logo_2t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93296"/>
            <a:ext cx="2592288" cy="5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00122_BHVI PPT draft D.jpg"/>
          <p:cNvPicPr>
            <a:picLocks noChangeAspect="1"/>
          </p:cNvPicPr>
          <p:nvPr userDrawn="1"/>
        </p:nvPicPr>
        <p:blipFill>
          <a:blip r:embed="rId19" cstate="screen"/>
          <a:srcRect/>
          <a:stretch>
            <a:fillRect/>
          </a:stretch>
        </p:blipFill>
        <p:spPr>
          <a:xfrm>
            <a:off x="0" y="2284"/>
            <a:ext cx="9144000" cy="59984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43F7A652-DB9E-4E35-8E0A-8A889E2F0FE5}" type="datetimeFigureOut">
              <a:rPr lang="en-US" smtClean="0">
                <a:solidFill>
                  <a:srgbClr val="0F2B5E">
                    <a:tint val="75000"/>
                  </a:srgbClr>
                </a:solidFill>
                <a:ea typeface="+mn-ea"/>
              </a:rPr>
              <a:pPr/>
              <a:t>10/13/2015</a:t>
            </a:fld>
            <a:endParaRPr lang="en-US" dirty="0">
              <a:solidFill>
                <a:srgbClr val="0F2B5E">
                  <a:tint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US" dirty="0">
              <a:solidFill>
                <a:srgbClr val="0F2B5E">
                  <a:tint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C90CF5BF-FFD1-4D8C-9BC4-B5108E9F8B2C}" type="slidenum">
              <a:rPr lang="en-US" smtClean="0">
                <a:solidFill>
                  <a:srgbClr val="0F2B5E">
                    <a:tint val="75000"/>
                  </a:srgbClr>
                </a:solidFill>
                <a:ea typeface="+mn-ea"/>
              </a:rPr>
              <a:pPr/>
              <a:t>‹#›</a:t>
            </a:fld>
            <a:endParaRPr lang="en-US" dirty="0">
              <a:solidFill>
                <a:srgbClr val="0F2B5E">
                  <a:tint val="75000"/>
                </a:srgbClr>
              </a:solidFill>
              <a:ea typeface="+mn-ea"/>
            </a:endParaRPr>
          </a:p>
        </p:txBody>
      </p:sp>
      <p:pic>
        <p:nvPicPr>
          <p:cNvPr id="9" name="Picture 8" descr="Final Standard BHVI Logo_2tier.jpg"/>
          <p:cNvPicPr>
            <a:picLocks noChangeAspect="1"/>
          </p:cNvPicPr>
          <p:nvPr userDrawn="1"/>
        </p:nvPicPr>
        <p:blipFill>
          <a:blip r:embed="rId20" cstate="screen"/>
          <a:stretch>
            <a:fillRect/>
          </a:stretch>
        </p:blipFill>
        <p:spPr>
          <a:xfrm>
            <a:off x="214282" y="6244214"/>
            <a:ext cx="2286016" cy="46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3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000" b="0" i="0" kern="1200">
          <a:solidFill>
            <a:srgbClr val="394A58"/>
          </a:solidFill>
          <a:latin typeface="Arial-Bold"/>
          <a:ea typeface="+mj-ea"/>
          <a:cs typeface="Arial-Bol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0B3CF"/>
        </a:buClr>
        <a:buFont typeface="Arial"/>
        <a:buChar char="•"/>
        <a:defRPr sz="3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0B3CF"/>
        </a:buClr>
        <a:buFont typeface="Arial"/>
        <a:buChar char="•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0B3CF"/>
        </a:buClr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0B3CF"/>
        </a:buClr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0B3CF"/>
        </a:buClr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fpa/gender/empowerment.htm" TargetMode="External"/><Relationship Id="rId2" Type="http://schemas.openxmlformats.org/officeDocument/2006/relationships/hyperlink" Target="http://www.un.org/millenniumgoals/gender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dp.org/content/undp/en/home/librarypage/womens-empowerment.html" TargetMode="External"/><Relationship Id="rId4" Type="http://schemas.openxmlformats.org/officeDocument/2006/relationships/hyperlink" Target="http://www.unifem.org/gender_issue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4ok_5D27BY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fem.org/gender_issu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20100122_BHVI PPT draft 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76"/>
          <a:stretch>
            <a:fillRect/>
          </a:stretch>
        </p:blipFill>
        <p:spPr bwMode="auto">
          <a:xfrm>
            <a:off x="87773" y="6524"/>
            <a:ext cx="9068927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81164"/>
            <a:ext cx="7924800" cy="917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BRIEN HOLDEN VISION INSTITUTE</a:t>
            </a:r>
            <a:br>
              <a:rPr lang="en-US" dirty="0" smtClean="0"/>
            </a:br>
            <a:r>
              <a:rPr lang="en-US" dirty="0" smtClean="0"/>
              <a:t>SOCIAL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2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Questions for discussion</a:t>
            </a:r>
            <a:endParaRPr lang="en-AU" dirty="0">
              <a:latin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charset="0"/>
              </a:rPr>
              <a:t>You examine the monitoring and evaluation data for your clinic. </a:t>
            </a:r>
            <a:r>
              <a:rPr lang="en-AU" dirty="0" smtClean="0">
                <a:latin typeface="Arial" charset="0"/>
              </a:rPr>
              <a:t>You </a:t>
            </a:r>
            <a:r>
              <a:rPr lang="en-AU" dirty="0">
                <a:latin typeface="Arial" charset="0"/>
              </a:rPr>
              <a:t>discover that 80% of the people you see are males.  </a:t>
            </a:r>
            <a:endParaRPr lang="en-US" dirty="0">
              <a:latin typeface="Arial" charset="0"/>
            </a:endParaRPr>
          </a:p>
          <a:p>
            <a:pPr marL="914400" lvl="1" indent="-457200">
              <a:buFontTx/>
              <a:buAutoNum type="arabicPeriod"/>
            </a:pPr>
            <a:r>
              <a:rPr lang="en-US" dirty="0">
                <a:latin typeface="Arial" charset="0"/>
              </a:rPr>
              <a:t>What are some reasons to explain this</a:t>
            </a:r>
            <a:r>
              <a:rPr lang="en-US" dirty="0" smtClean="0">
                <a:latin typeface="Arial" charset="0"/>
              </a:rPr>
              <a:t>?</a:t>
            </a:r>
            <a:endParaRPr lang="en-US" dirty="0">
              <a:latin typeface="Arial" charset="0"/>
            </a:endParaRPr>
          </a:p>
          <a:p>
            <a:pPr marL="914400" lvl="1" indent="-457200">
              <a:buFontTx/>
              <a:buAutoNum type="arabicPeriod"/>
            </a:pPr>
            <a:r>
              <a:rPr lang="en-US" dirty="0">
                <a:latin typeface="Arial" charset="0"/>
              </a:rPr>
              <a:t>How can we change this?</a:t>
            </a:r>
            <a:endParaRPr lang="en-A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Possible Discussion Answers</a:t>
            </a:r>
            <a:endParaRPr lang="en-AU">
              <a:latin typeface="Arial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Arial" charset="0"/>
              </a:rPr>
              <a:t>What are some reasons to explain this</a:t>
            </a:r>
            <a:r>
              <a:rPr lang="en-US" sz="2400" dirty="0" smtClean="0">
                <a:latin typeface="Arial" charset="0"/>
              </a:rPr>
              <a:t>?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Females are working during the hours the clinic operate</a:t>
            </a:r>
          </a:p>
          <a:p>
            <a:pPr lvl="1"/>
            <a:r>
              <a:rPr lang="en-US" dirty="0">
                <a:latin typeface="Arial" charset="0"/>
              </a:rPr>
              <a:t>Females feel it is not their right to access the clinic (glasses are only for those who are educated or males) </a:t>
            </a:r>
          </a:p>
          <a:p>
            <a:pPr lvl="1"/>
            <a:r>
              <a:rPr lang="en-US" dirty="0">
                <a:latin typeface="Arial" charset="0"/>
              </a:rPr>
              <a:t>Females are less likely to be education, and may not be aware of services or treatment available </a:t>
            </a:r>
          </a:p>
          <a:p>
            <a:pPr lvl="1"/>
            <a:r>
              <a:rPr lang="en-US" dirty="0">
                <a:latin typeface="Arial" charset="0"/>
              </a:rPr>
              <a:t>Females have no means of transport</a:t>
            </a:r>
          </a:p>
          <a:p>
            <a:pPr lvl="1"/>
            <a:r>
              <a:rPr lang="en-US" dirty="0">
                <a:latin typeface="Arial" charset="0"/>
              </a:rPr>
              <a:t>Females cannot access the household income so can not afford glasses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Possible Discussion Answers</a:t>
            </a:r>
            <a:endParaRPr lang="en-AU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How can we change this?</a:t>
            </a:r>
          </a:p>
          <a:p>
            <a:pPr lvl="1"/>
            <a:r>
              <a:rPr lang="en-US" dirty="0">
                <a:latin typeface="Arial" charset="0"/>
              </a:rPr>
              <a:t>Change opening hours to make it more accessible </a:t>
            </a:r>
            <a:endParaRPr lang="en-AU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Targeted awareness </a:t>
            </a:r>
            <a:r>
              <a:rPr lang="en-US" dirty="0" err="1">
                <a:latin typeface="Arial" charset="0"/>
              </a:rPr>
              <a:t>programmes</a:t>
            </a:r>
            <a:r>
              <a:rPr lang="en-US" dirty="0">
                <a:latin typeface="Arial" charset="0"/>
              </a:rPr>
              <a:t> and education e.g. workshops/screenings with women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groups</a:t>
            </a:r>
          </a:p>
          <a:p>
            <a:pPr lvl="1"/>
            <a:r>
              <a:rPr lang="en-US" dirty="0">
                <a:latin typeface="Arial" charset="0"/>
              </a:rPr>
              <a:t>Outreach services or provide transportation</a:t>
            </a:r>
          </a:p>
          <a:p>
            <a:pPr lvl="1"/>
            <a:r>
              <a:rPr lang="en-US" dirty="0">
                <a:latin typeface="Arial" charset="0"/>
              </a:rPr>
              <a:t>Educate men that everyone needs access to eye care </a:t>
            </a:r>
          </a:p>
          <a:p>
            <a:endParaRPr lang="en-A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What’s wrong with this picture?</a:t>
            </a:r>
            <a:endParaRPr lang="en-AU" dirty="0"/>
          </a:p>
        </p:txBody>
      </p:sp>
      <p:pic>
        <p:nvPicPr>
          <p:cNvPr id="4" name="Picture 4" descr="C:\Users\LUPO\AppData\Local\Microsoft\Windows\Temporary Internet Files\Content.Outlook\KLRT7JHP\Mzuzu University 1st Optometry Graduates (10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606204" cy="3693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10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6 Steps to Gender Equity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Know the facts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Recognise it’s not a women’s issue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Get leadership on board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Set targets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Identify motivated individuals and invest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Accountability</a:t>
            </a:r>
          </a:p>
          <a:p>
            <a:pPr marL="0" indent="0">
              <a:buNone/>
            </a:pPr>
            <a:endParaRPr lang="en-AU" sz="1700" dirty="0" smtClean="0"/>
          </a:p>
          <a:p>
            <a:pPr marL="0" indent="0">
              <a:buNone/>
            </a:pPr>
            <a:endParaRPr lang="en-AU" sz="1700" dirty="0"/>
          </a:p>
          <a:p>
            <a:pPr marL="0" indent="0">
              <a:buNone/>
            </a:pPr>
            <a:r>
              <a:rPr lang="en-AU" sz="1700" dirty="0" smtClean="0"/>
              <a:t>Ref</a:t>
            </a:r>
            <a:r>
              <a:rPr lang="en-AU" sz="1700" dirty="0"/>
              <a:t>: http://</a:t>
            </a:r>
            <a:r>
              <a:rPr lang="en-AU" sz="1700" dirty="0" smtClean="0"/>
              <a:t>curt-rice.com/Steps-to-Gender-Equality1.pd</a:t>
            </a:r>
            <a:endParaRPr lang="en-AU" sz="1700" dirty="0"/>
          </a:p>
        </p:txBody>
      </p:sp>
    </p:spTree>
    <p:extLst>
      <p:ext uri="{BB962C8B-B14F-4D97-AF65-F5344CB8AC3E}">
        <p14:creationId xmlns:p14="http://schemas.microsoft.com/office/powerpoint/2010/main" val="25712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Gender equity considerations:</a:t>
            </a:r>
            <a:br>
              <a:rPr lang="en-AU" sz="2800" dirty="0" smtClean="0"/>
            </a:br>
            <a:r>
              <a:rPr lang="en-AU" sz="2800" dirty="0" smtClean="0"/>
              <a:t> </a:t>
            </a:r>
            <a:r>
              <a:rPr lang="en-AU" sz="2000" dirty="0" smtClean="0"/>
              <a:t>optometry schools, education courses, vision centre/eye clinic</a:t>
            </a:r>
            <a:endParaRPr lang="en-A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Advocacy for the commitment of gender equity for the school / university aligned with gender empowerment policies of the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Development of a gender policy for the school or institution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Affirmative action for enrolments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Affirmative action for 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Development of a women’s support group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Research program to understand barriers an enabling factors to increase female students and faculty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Clinical services and outreach services to target females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Measurement of gender specific interventions – analysis of disaggregated data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Communication and advocacy of issues and interventions – create awareness. </a:t>
            </a:r>
          </a:p>
        </p:txBody>
      </p:sp>
    </p:spTree>
    <p:extLst>
      <p:ext uri="{BB962C8B-B14F-4D97-AF65-F5344CB8AC3E}">
        <p14:creationId xmlns:p14="http://schemas.microsoft.com/office/powerpoint/2010/main" val="2697491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Gender equity – suggested reading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Millennium Development Goals – Gender Empowerment: </a:t>
            </a:r>
            <a:r>
              <a:rPr lang="en-AU" dirty="0" smtClean="0">
                <a:hlinkClick r:id="rId2"/>
              </a:rPr>
              <a:t>http</a:t>
            </a:r>
            <a:r>
              <a:rPr lang="en-AU" dirty="0">
                <a:hlinkClick r:id="rId2"/>
              </a:rPr>
              <a:t>://</a:t>
            </a:r>
            <a:r>
              <a:rPr lang="en-AU" dirty="0" smtClean="0">
                <a:hlinkClick r:id="rId2"/>
              </a:rPr>
              <a:t>www.un.org/millenniumgoals/gender.shtml</a:t>
            </a: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hlinkClick r:id="rId3"/>
              </a:rPr>
              <a:t>www.unfpa/gender/empowerment.htm</a:t>
            </a: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hlinkClick r:id="rId4"/>
              </a:rPr>
              <a:t>www.unifem.org/gender_issues</a:t>
            </a: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en-AU" dirty="0">
                <a:hlinkClick r:id="rId5"/>
              </a:rPr>
              <a:t>http://</a:t>
            </a:r>
            <a:r>
              <a:rPr lang="en-AU" dirty="0" smtClean="0">
                <a:hlinkClick r:id="rId5"/>
              </a:rPr>
              <a:t>www.undp.org/content/undp/en/home/librarypage/womens-empowerment.html</a:t>
            </a: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http://www.oecd.org/dac/gender-development/policybriefsongenderequalitywomensempowermentanddevelopment.htm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1464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Disability Inclusiveness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2156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dirty="0"/>
              <a:t>Disability is an umbrella term, covering impairments, activity limitations, and participation </a:t>
            </a:r>
            <a:r>
              <a:rPr lang="en-AU" dirty="0" smtClean="0"/>
              <a:t>restrictions</a:t>
            </a:r>
            <a:r>
              <a:rPr lang="en-AU" dirty="0"/>
              <a:t>. </a:t>
            </a:r>
            <a:endParaRPr lang="en-AU" dirty="0" smtClean="0"/>
          </a:p>
          <a:p>
            <a:pPr lvl="1"/>
            <a:r>
              <a:rPr lang="en-AU" dirty="0" smtClean="0"/>
              <a:t>Impairment </a:t>
            </a:r>
            <a:r>
              <a:rPr lang="en-AU" dirty="0"/>
              <a:t>is a problem in body function or structure; </a:t>
            </a:r>
            <a:endParaRPr lang="en-AU" dirty="0" smtClean="0"/>
          </a:p>
          <a:p>
            <a:pPr lvl="1"/>
            <a:r>
              <a:rPr lang="en-AU" dirty="0" smtClean="0"/>
              <a:t>an </a:t>
            </a:r>
            <a:r>
              <a:rPr lang="en-AU" dirty="0"/>
              <a:t>activity limitation is a </a:t>
            </a:r>
            <a:r>
              <a:rPr lang="en-AU" dirty="0" smtClean="0"/>
              <a:t>difficulty </a:t>
            </a:r>
            <a:r>
              <a:rPr lang="en-AU" dirty="0"/>
              <a:t>encountered by an individual in executing a task or action; </a:t>
            </a:r>
            <a:endParaRPr lang="en-AU" dirty="0" smtClean="0"/>
          </a:p>
          <a:p>
            <a:pPr lvl="1"/>
            <a:r>
              <a:rPr lang="en-AU" dirty="0" smtClean="0"/>
              <a:t>while </a:t>
            </a:r>
            <a:r>
              <a:rPr lang="en-AU" dirty="0"/>
              <a:t>a participation </a:t>
            </a:r>
            <a:r>
              <a:rPr lang="en-AU" dirty="0" smtClean="0"/>
              <a:t>restriction </a:t>
            </a:r>
            <a:r>
              <a:rPr lang="en-AU" dirty="0"/>
              <a:t>is a problem experienced by an individual in involvement in life situations.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Thus</a:t>
            </a:r>
            <a:r>
              <a:rPr lang="en-AU" dirty="0"/>
              <a:t>, </a:t>
            </a:r>
            <a:r>
              <a:rPr lang="en-AU" dirty="0" smtClean="0"/>
              <a:t>disability </a:t>
            </a:r>
            <a:r>
              <a:rPr lang="en-AU" dirty="0"/>
              <a:t>is a complex phenomenon, reflecting an interaction between features of a </a:t>
            </a:r>
            <a:r>
              <a:rPr lang="en-AU" dirty="0" smtClean="0"/>
              <a:t>person’s </a:t>
            </a:r>
            <a:r>
              <a:rPr lang="en-AU" dirty="0"/>
              <a:t>body and features of the society in which he or she lives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5292080" y="6042498"/>
            <a:ext cx="365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 </a:t>
            </a:r>
            <a:r>
              <a:rPr lang="en-AU" dirty="0"/>
              <a:t>World Health Organisation 2001</a:t>
            </a:r>
          </a:p>
        </p:txBody>
      </p:sp>
    </p:spTree>
    <p:extLst>
      <p:ext uri="{BB962C8B-B14F-4D97-AF65-F5344CB8AC3E}">
        <p14:creationId xmlns:p14="http://schemas.microsoft.com/office/powerpoint/2010/main" val="1860188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Disability – current status</a:t>
            </a:r>
            <a:endParaRPr lang="en-US" sz="3600" dirty="0">
              <a:latin typeface="Arial" charset="0"/>
            </a:endParaRPr>
          </a:p>
        </p:txBody>
      </p:sp>
      <p:sp>
        <p:nvSpPr>
          <p:cNvPr id="122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>
                <a:latin typeface="Arial" charset="0"/>
              </a:rPr>
              <a:t>People </a:t>
            </a:r>
            <a:r>
              <a:rPr lang="en-AU" sz="2400" dirty="0">
                <a:latin typeface="Arial" charset="0"/>
              </a:rPr>
              <a:t>with disability are among the poorest and most vulnerable in developing countries   </a:t>
            </a:r>
          </a:p>
          <a:p>
            <a:r>
              <a:rPr lang="en-AU" sz="2400" dirty="0">
                <a:latin typeface="Arial" charset="0"/>
              </a:rPr>
              <a:t>It is estimated that 650 million people have a disability and about 80% live in developing countries</a:t>
            </a:r>
          </a:p>
          <a:p>
            <a:r>
              <a:rPr lang="en-AU" sz="2400" dirty="0">
                <a:latin typeface="Arial" charset="0"/>
              </a:rPr>
              <a:t>People with disability </a:t>
            </a:r>
            <a:r>
              <a:rPr lang="en-AU" sz="2400" dirty="0" smtClean="0">
                <a:latin typeface="Arial" charset="0"/>
              </a:rPr>
              <a:t>may </a:t>
            </a:r>
            <a:r>
              <a:rPr lang="en-AU" sz="2400" dirty="0">
                <a:latin typeface="Arial" charset="0"/>
              </a:rPr>
              <a:t>have problems accessing education or health services or earning a </a:t>
            </a:r>
            <a:r>
              <a:rPr lang="en-AU" sz="2400" dirty="0" smtClean="0">
                <a:latin typeface="Arial" charset="0"/>
              </a:rPr>
              <a:t>living</a:t>
            </a:r>
            <a:endParaRPr lang="en-AU" sz="2400" dirty="0">
              <a:latin typeface="Arial" charset="0"/>
            </a:endParaRPr>
          </a:p>
          <a:p>
            <a:pPr lvl="1"/>
            <a:r>
              <a:rPr lang="en-AU" sz="2000" dirty="0">
                <a:latin typeface="Arial" charset="0"/>
              </a:rPr>
              <a:t>This can affect quality of life and drive people into </a:t>
            </a:r>
            <a:r>
              <a:rPr lang="en-AU" sz="2000" dirty="0" smtClean="0">
                <a:latin typeface="Arial" charset="0"/>
              </a:rPr>
              <a:t>poverty</a:t>
            </a:r>
            <a:endParaRPr lang="en-AU" sz="2000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pic>
        <p:nvPicPr>
          <p:cNvPr id="12292" name="Picture 5" descr="C:\Documents and Settings\tkeys\My Documents\My Pictures\access_symbol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43265"/>
            <a:ext cx="487322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23928" y="6033404"/>
            <a:ext cx="5213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/>
              <a:t>United Nations http://www.un.org/disabilities/convention/facts.shtml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" charset="0"/>
              </a:rPr>
              <a:t>Aims</a:t>
            </a:r>
            <a:endParaRPr lang="en-AU" dirty="0">
              <a:latin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This unit aims to outline some of the main elements of social </a:t>
            </a:r>
            <a:r>
              <a:rPr lang="en-US" dirty="0" smtClean="0">
                <a:latin typeface="Arial" charset="0"/>
              </a:rPr>
              <a:t>responsibility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The topics to be discussed are:</a:t>
            </a:r>
          </a:p>
          <a:p>
            <a:pPr lvl="1"/>
            <a:r>
              <a:rPr lang="en-US" dirty="0">
                <a:latin typeface="Arial" charset="0"/>
              </a:rPr>
              <a:t>Gender Equity</a:t>
            </a:r>
          </a:p>
          <a:p>
            <a:pPr lvl="1"/>
            <a:r>
              <a:rPr lang="en-US" dirty="0" smtClean="0">
                <a:latin typeface="Arial" charset="0"/>
              </a:rPr>
              <a:t>Disability Inclusiveness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Child Protection</a:t>
            </a:r>
          </a:p>
          <a:p>
            <a:pPr lvl="1"/>
            <a:r>
              <a:rPr lang="en-US" dirty="0">
                <a:latin typeface="Arial" charset="0"/>
              </a:rPr>
              <a:t>Environment</a:t>
            </a:r>
          </a:p>
          <a:p>
            <a:pPr lvl="1"/>
            <a:endParaRPr lang="en-AU" dirty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</a:rPr>
              <a:t>Barriers for people with disability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Barriers for people with a disability include:</a:t>
            </a:r>
          </a:p>
          <a:p>
            <a:pPr lvl="1" eaLnBrk="1" hangingPunct="1"/>
            <a:r>
              <a:rPr lang="en-US" dirty="0">
                <a:latin typeface="Arial" charset="0"/>
              </a:rPr>
              <a:t>Access</a:t>
            </a:r>
          </a:p>
          <a:p>
            <a:pPr lvl="1" eaLnBrk="1" hangingPunct="1"/>
            <a:r>
              <a:rPr lang="en-US" dirty="0">
                <a:latin typeface="Arial" charset="0"/>
              </a:rPr>
              <a:t>Opinions/stigma</a:t>
            </a:r>
          </a:p>
          <a:p>
            <a:pPr lvl="1" eaLnBrk="1" hangingPunct="1"/>
            <a:r>
              <a:rPr lang="en-US" dirty="0">
                <a:latin typeface="Arial" charset="0"/>
              </a:rPr>
              <a:t>Communications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We </a:t>
            </a:r>
            <a:r>
              <a:rPr lang="en-US" dirty="0">
                <a:latin typeface="Arial" charset="0"/>
              </a:rPr>
              <a:t>need to think about making our services accessible for all</a:t>
            </a:r>
          </a:p>
          <a:p>
            <a:pPr lvl="1"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Discussion question</a:t>
            </a:r>
            <a:endParaRPr lang="en-AU" dirty="0">
              <a:latin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>
                <a:latin typeface="Arial" charset="0"/>
              </a:rPr>
              <a:t>What </a:t>
            </a:r>
            <a:r>
              <a:rPr lang="en-AU" sz="2400" dirty="0">
                <a:latin typeface="Arial" charset="0"/>
              </a:rPr>
              <a:t>are some strategies that you can apply to your day to day work to help to ensure accessibility for persons with disabilities? </a:t>
            </a:r>
          </a:p>
          <a:p>
            <a:pPr>
              <a:buFontTx/>
              <a:buNone/>
            </a:pPr>
            <a:endParaRPr lang="en-AU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Possible Discussion Answers</a:t>
            </a:r>
            <a:endParaRPr lang="en-AU" dirty="0">
              <a:latin typeface="Arial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  <a:buFontTx/>
              <a:buNone/>
            </a:pPr>
            <a:r>
              <a:rPr lang="en-US" dirty="0">
                <a:latin typeface="Arial" charset="0"/>
              </a:rPr>
              <a:t>Access</a:t>
            </a:r>
            <a:endParaRPr lang="en-AU" dirty="0">
              <a:latin typeface="Arial" charset="0"/>
            </a:endParaRPr>
          </a:p>
          <a:p>
            <a:pPr>
              <a:spcAft>
                <a:spcPts val="1000"/>
              </a:spcAft>
            </a:pPr>
            <a:r>
              <a:rPr lang="en-US" sz="2000" dirty="0">
                <a:latin typeface="Arial" charset="0"/>
              </a:rPr>
              <a:t>This can </a:t>
            </a:r>
            <a:r>
              <a:rPr lang="en-US" sz="2000" dirty="0" smtClean="0">
                <a:latin typeface="Arial" charset="0"/>
              </a:rPr>
              <a:t>include:</a:t>
            </a:r>
          </a:p>
          <a:p>
            <a:pPr lvl="1">
              <a:spcAft>
                <a:spcPts val="1000"/>
              </a:spcAft>
            </a:pPr>
            <a:r>
              <a:rPr lang="en-US" sz="1600" dirty="0" smtClean="0">
                <a:latin typeface="Arial" charset="0"/>
              </a:rPr>
              <a:t> Ensuring </a:t>
            </a:r>
            <a:r>
              <a:rPr lang="en-US" sz="1600" dirty="0">
                <a:latin typeface="Arial" charset="0"/>
              </a:rPr>
              <a:t>that there is easy access to services </a:t>
            </a:r>
            <a:r>
              <a:rPr lang="en-US" sz="1400" dirty="0" smtClean="0">
                <a:latin typeface="Arial" charset="0"/>
              </a:rPr>
              <a:t>E.g. </a:t>
            </a:r>
            <a:r>
              <a:rPr lang="en-US" sz="1400" dirty="0">
                <a:latin typeface="Arial" charset="0"/>
              </a:rPr>
              <a:t>on the ground floor or a ramp</a:t>
            </a:r>
          </a:p>
          <a:p>
            <a:pPr lvl="1">
              <a:spcAft>
                <a:spcPts val="1000"/>
              </a:spcAft>
            </a:pPr>
            <a:r>
              <a:rPr lang="en-US" sz="1600" dirty="0">
                <a:latin typeface="Arial" charset="0"/>
              </a:rPr>
              <a:t>Conducting vision screenings in aged care </a:t>
            </a:r>
            <a:r>
              <a:rPr lang="en-US" sz="1600" dirty="0" smtClean="0">
                <a:latin typeface="Arial" charset="0"/>
              </a:rPr>
              <a:t>facilities</a:t>
            </a:r>
            <a:endParaRPr lang="en-US" dirty="0">
              <a:latin typeface="Arial" charset="0"/>
            </a:endParaRPr>
          </a:p>
          <a:p>
            <a:pPr>
              <a:spcAft>
                <a:spcPts val="1000"/>
              </a:spcAft>
              <a:buFontTx/>
              <a:buNone/>
            </a:pPr>
            <a:r>
              <a:rPr lang="en-US" dirty="0">
                <a:latin typeface="Arial" charset="0"/>
              </a:rPr>
              <a:t>Opinions/Stigma</a:t>
            </a:r>
            <a:endParaRPr lang="en-AU" dirty="0">
              <a:latin typeface="Arial" charset="0"/>
            </a:endParaRPr>
          </a:p>
          <a:p>
            <a:pPr>
              <a:spcAft>
                <a:spcPts val="1000"/>
              </a:spcAft>
            </a:pPr>
            <a:r>
              <a:rPr lang="en-US" sz="2000" dirty="0" smtClean="0">
                <a:latin typeface="Arial" charset="0"/>
              </a:rPr>
              <a:t>Do </a:t>
            </a:r>
            <a:r>
              <a:rPr lang="en-US" sz="2000" dirty="0">
                <a:latin typeface="Arial" charset="0"/>
              </a:rPr>
              <a:t>not make assumptions about what people with disabilities can and cannot </a:t>
            </a:r>
            <a:r>
              <a:rPr lang="en-US" sz="2000" dirty="0" smtClean="0">
                <a:latin typeface="Arial" charset="0"/>
              </a:rPr>
              <a:t>do</a:t>
            </a:r>
            <a:endParaRPr lang="en-US" dirty="0">
              <a:latin typeface="Arial" charset="0"/>
            </a:endParaRPr>
          </a:p>
          <a:p>
            <a:pPr>
              <a:spcAft>
                <a:spcPts val="1000"/>
              </a:spcAft>
              <a:buFontTx/>
              <a:buNone/>
            </a:pPr>
            <a:r>
              <a:rPr lang="en-US" dirty="0">
                <a:latin typeface="Arial" charset="0"/>
              </a:rPr>
              <a:t>Communication &amp; Interactions</a:t>
            </a:r>
          </a:p>
          <a:p>
            <a:pPr>
              <a:spcAft>
                <a:spcPts val="1000"/>
              </a:spcAft>
            </a:pPr>
            <a:r>
              <a:rPr lang="en-US" sz="2000" dirty="0" smtClean="0">
                <a:latin typeface="Arial" charset="0"/>
              </a:rPr>
              <a:t>Consider the most appropriate type of communication or using multiple modes- </a:t>
            </a:r>
            <a:r>
              <a:rPr lang="en-US" sz="2000" dirty="0" smtClean="0">
                <a:latin typeface="Arial" charset="0"/>
              </a:rPr>
              <a:t>e.g. </a:t>
            </a:r>
            <a:r>
              <a:rPr lang="en-US" sz="2000" dirty="0" smtClean="0">
                <a:latin typeface="Arial" charset="0"/>
              </a:rPr>
              <a:t>verbal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and/or written when giving instructions</a:t>
            </a:r>
          </a:p>
          <a:p>
            <a:pPr>
              <a:spcAft>
                <a:spcPts val="1000"/>
              </a:spcAft>
            </a:pPr>
            <a:endParaRPr lang="en-A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>
                <a:latin typeface="+mj-lt"/>
              </a:rPr>
              <a:t>Disability </a:t>
            </a:r>
            <a:r>
              <a:rPr lang="en-AU" sz="3200" dirty="0" smtClean="0">
                <a:latin typeface="+mj-lt"/>
              </a:rPr>
              <a:t>Inclusiveness considerations:</a:t>
            </a:r>
            <a:br>
              <a:rPr lang="en-AU" sz="3200" dirty="0" smtClean="0">
                <a:latin typeface="+mj-lt"/>
              </a:rPr>
            </a:br>
            <a:r>
              <a:rPr lang="en-AU" sz="2000" dirty="0" smtClean="0">
                <a:latin typeface="+mj-lt"/>
              </a:rPr>
              <a:t>optometry schools, education courses, vision centre/eye clinic</a:t>
            </a:r>
            <a:endParaRPr lang="en-AU" sz="2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Advocacy </a:t>
            </a:r>
            <a:r>
              <a:rPr lang="en-AU" dirty="0"/>
              <a:t>for the commitment of disability inclusiveness for the school / university </a:t>
            </a:r>
            <a:r>
              <a:rPr lang="en-AU" dirty="0" smtClean="0"/>
              <a:t>aligned </a:t>
            </a:r>
            <a:r>
              <a:rPr lang="en-AU" dirty="0"/>
              <a:t>with disability inclusiveness policies of the </a:t>
            </a:r>
            <a:r>
              <a:rPr lang="en-AU" dirty="0" smtClean="0"/>
              <a:t>country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Development </a:t>
            </a:r>
            <a:r>
              <a:rPr lang="en-AU" dirty="0"/>
              <a:t>of a disability inclusiveness policy for the school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Affirmative </a:t>
            </a:r>
            <a:r>
              <a:rPr lang="en-AU" dirty="0"/>
              <a:t>action for enrolments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Affirmative </a:t>
            </a:r>
            <a:r>
              <a:rPr lang="en-AU" dirty="0"/>
              <a:t>action for 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Research </a:t>
            </a:r>
            <a:r>
              <a:rPr lang="en-AU" dirty="0"/>
              <a:t>program to understand barriers and enabling factors to increase providing </a:t>
            </a:r>
            <a:r>
              <a:rPr lang="en-AU" dirty="0" smtClean="0"/>
              <a:t>eye </a:t>
            </a:r>
            <a:r>
              <a:rPr lang="en-AU" dirty="0"/>
              <a:t>care to those living with a disability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Clinical </a:t>
            </a:r>
            <a:r>
              <a:rPr lang="en-AU" dirty="0"/>
              <a:t>services and outreach services to target those with disability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Accessibility </a:t>
            </a:r>
            <a:r>
              <a:rPr lang="en-AU" dirty="0"/>
              <a:t>to </a:t>
            </a:r>
            <a:r>
              <a:rPr lang="en-AU"/>
              <a:t>services </a:t>
            </a:r>
            <a:r>
              <a:rPr lang="en-AU" smtClean="0"/>
              <a:t>e.g. </a:t>
            </a:r>
            <a:r>
              <a:rPr lang="en-AU" dirty="0"/>
              <a:t>ramp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Development </a:t>
            </a:r>
            <a:r>
              <a:rPr lang="en-AU" dirty="0"/>
              <a:t>of the LV program and expertise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Development </a:t>
            </a:r>
            <a:r>
              <a:rPr lang="en-AU" dirty="0"/>
              <a:t>of linkages with disability organisations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Development </a:t>
            </a:r>
            <a:r>
              <a:rPr lang="en-AU" dirty="0"/>
              <a:t>of a CBR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Measurement </a:t>
            </a:r>
            <a:r>
              <a:rPr lang="en-AU" dirty="0"/>
              <a:t>of interventions and service provision – analysis of disaggregated data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Communication </a:t>
            </a:r>
            <a:r>
              <a:rPr lang="en-AU" dirty="0"/>
              <a:t>and advocacy of issues and interventions – create awareness</a:t>
            </a:r>
          </a:p>
        </p:txBody>
      </p:sp>
    </p:spTree>
    <p:extLst>
      <p:ext uri="{BB962C8B-B14F-4D97-AF65-F5344CB8AC3E}">
        <p14:creationId xmlns:p14="http://schemas.microsoft.com/office/powerpoint/2010/main" val="3115763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Disability – suggested reading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AU" dirty="0"/>
              <a:t>http://www.un.org/disabilities/convention/facts.shtml</a:t>
            </a:r>
          </a:p>
          <a:p>
            <a:r>
              <a:rPr lang="en-AU" dirty="0"/>
              <a:t>http://www.disabilityrightsfund.org/resources.html</a:t>
            </a:r>
          </a:p>
          <a:p>
            <a:r>
              <a:rPr lang="en-AU" dirty="0"/>
              <a:t>Include Everybody campaign on disability and MDGS: http://www.includeeverybody.org/</a:t>
            </a:r>
          </a:p>
          <a:p>
            <a:r>
              <a:rPr lang="en-AU" dirty="0"/>
              <a:t>International Disability and Development Consortium (IDDC): </a:t>
            </a:r>
            <a:r>
              <a:rPr lang="en-AU" dirty="0" smtClean="0"/>
              <a:t> http</a:t>
            </a:r>
            <a:r>
              <a:rPr lang="en-AU" dirty="0"/>
              <a:t>://www.iddcconsortium.net/joomla/ </a:t>
            </a:r>
          </a:p>
          <a:p>
            <a:r>
              <a:rPr lang="en-AU" dirty="0"/>
              <a:t>International Information Support Centre for introductory CBR resources and manuals: </a:t>
            </a:r>
            <a:r>
              <a:rPr lang="en-AU" dirty="0" smtClean="0"/>
              <a:t> http</a:t>
            </a:r>
            <a:r>
              <a:rPr lang="en-AU" dirty="0"/>
              <a:t>://asksource.ids.ac.uk/cf/keylists/keylist2.cfm?topic=dis&amp;search=QL_DISCBR05</a:t>
            </a:r>
          </a:p>
          <a:p>
            <a:r>
              <a:rPr lang="en-AU" dirty="0"/>
              <a:t>The Lancet special issue on disability http://www.thelancet.com/themed-disability</a:t>
            </a:r>
          </a:p>
          <a:p>
            <a:r>
              <a:rPr lang="en-AU" dirty="0"/>
              <a:t>United Nations Enable for details of the UNCRPD and on the MDGs and disability: </a:t>
            </a:r>
            <a:r>
              <a:rPr lang="en-AU" dirty="0" smtClean="0"/>
              <a:t>http</a:t>
            </a:r>
            <a:r>
              <a:rPr lang="en-AU" dirty="0"/>
              <a:t>://www.un.org/disabilities/</a:t>
            </a:r>
          </a:p>
          <a:p>
            <a:r>
              <a:rPr lang="en-AU" dirty="0"/>
              <a:t>World Health Organization (WHO) </a:t>
            </a:r>
          </a:p>
          <a:p>
            <a:pPr lvl="1"/>
            <a:r>
              <a:rPr lang="en-AU" dirty="0"/>
              <a:t>Disability and rehabilitation team: http://www.who.int/disabilities/en/ </a:t>
            </a:r>
          </a:p>
          <a:p>
            <a:pPr lvl="1"/>
            <a:r>
              <a:rPr lang="en-AU" dirty="0"/>
              <a:t>MDGs and disability: http://www.who.int/disabilities/media/events/idpdinfo031209/en/print.html</a:t>
            </a:r>
          </a:p>
          <a:p>
            <a:pPr lvl="1"/>
            <a:r>
              <a:rPr lang="en-AU" dirty="0"/>
              <a:t>CBR matrix: http://www.who.int/disabilities/cbr/CBR%20MATRIX%202008%20update.pdf</a:t>
            </a:r>
          </a:p>
          <a:p>
            <a:pPr lvl="1"/>
            <a:r>
              <a:rPr lang="en-AU" dirty="0"/>
              <a:t>WHO, ILO and UNESCO CBR Joint position paper 2004: http://www.who.int/disabilities/cbr/en/ </a:t>
            </a:r>
          </a:p>
          <a:p>
            <a:r>
              <a:rPr lang="en-AU" dirty="0"/>
              <a:t>United Nations Development Programme </a:t>
            </a:r>
          </a:p>
          <a:p>
            <a:pPr lvl="1"/>
            <a:r>
              <a:rPr lang="en-AU" dirty="0"/>
              <a:t>http://</a:t>
            </a:r>
            <a:r>
              <a:rPr lang="en-AU" dirty="0" smtClean="0"/>
              <a:t>www.undp.org/content/undp/en/home/ourwork/povertyreduction/focus_areas/focus_inclusive_development</a:t>
            </a:r>
            <a:r>
              <a:rPr lang="en-AU" dirty="0"/>
              <a:t>/</a:t>
            </a:r>
          </a:p>
          <a:p>
            <a:r>
              <a:rPr lang="en-AU" dirty="0"/>
              <a:t>http://www.inclusivedevelopment.net/</a:t>
            </a:r>
          </a:p>
          <a:p>
            <a:r>
              <a:rPr lang="en-AU" dirty="0"/>
              <a:t>http://www.inclusive-development.eu/ </a:t>
            </a:r>
          </a:p>
          <a:p>
            <a:r>
              <a:rPr lang="en-AU" dirty="0"/>
              <a:t>World Report on Disability: [external link, PDF 10.44MB], </a:t>
            </a:r>
            <a:r>
              <a:rPr lang="en-AU" dirty="0" err="1"/>
              <a:t>EasyRead</a:t>
            </a:r>
            <a:r>
              <a:rPr lang="en-AU" dirty="0"/>
              <a:t> version: [external link, PDF </a:t>
            </a:r>
          </a:p>
          <a:p>
            <a:r>
              <a:rPr lang="en-AU" dirty="0"/>
              <a:t>2.68mb], World Health Organization and World Bank (2011) World Report on Disability. Geneva: </a:t>
            </a:r>
          </a:p>
          <a:p>
            <a:r>
              <a:rPr lang="en-AU" dirty="0"/>
              <a:t>WHO Press</a:t>
            </a:r>
          </a:p>
        </p:txBody>
      </p:sp>
    </p:spTree>
    <p:extLst>
      <p:ext uri="{BB962C8B-B14F-4D97-AF65-F5344CB8AC3E}">
        <p14:creationId xmlns:p14="http://schemas.microsoft.com/office/powerpoint/2010/main" val="872048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Child Protection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5060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\\1VS-FILES\icee\04_EDUCATION\07_ICEE MULTIMEDIA LIBRARY\Image library\8. Miscellaneous\1. Aboriginal\348_AboriginalGir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233045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child protection?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Child protection is about protecting children from abuse, violence or exploitation </a:t>
            </a:r>
            <a:r>
              <a:rPr lang="en-US" dirty="0">
                <a:latin typeface="Arial" charset="0"/>
              </a:rPr>
              <a:t>(being taken advantage of)</a:t>
            </a:r>
          </a:p>
          <a:p>
            <a:pPr lvl="1"/>
            <a:r>
              <a:rPr lang="en-US" dirty="0">
                <a:latin typeface="Arial" charset="0"/>
              </a:rPr>
              <a:t>There are different types of child abuse:</a:t>
            </a:r>
          </a:p>
          <a:p>
            <a:pPr lvl="2"/>
            <a:r>
              <a:rPr lang="en-US" dirty="0">
                <a:latin typeface="Arial" charset="0"/>
              </a:rPr>
              <a:t>Physical, emotional, sexual &amp; neglect </a:t>
            </a:r>
          </a:p>
          <a:p>
            <a:pPr lvl="1"/>
            <a:r>
              <a:rPr lang="en-US" dirty="0">
                <a:latin typeface="Arial" charset="0"/>
              </a:rPr>
              <a:t>All types of abuse have an affect on children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It is important as children often cannot tell us that something is wrong</a:t>
            </a:r>
          </a:p>
        </p:txBody>
      </p:sp>
    </p:spTree>
    <p:extLst>
      <p:ext uri="{BB962C8B-B14F-4D97-AF65-F5344CB8AC3E}">
        <p14:creationId xmlns:p14="http://schemas.microsoft.com/office/powerpoint/2010/main" val="3347528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What do we need to do?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We need to make sure </a:t>
            </a:r>
            <a:r>
              <a:rPr lang="en-US" dirty="0" smtClean="0">
                <a:latin typeface="Arial" charset="0"/>
              </a:rPr>
              <a:t>that we: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do </a:t>
            </a:r>
            <a:r>
              <a:rPr lang="en-US" dirty="0">
                <a:latin typeface="Arial" charset="0"/>
              </a:rPr>
              <a:t>not do anything that can be interpreted as harming a child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take </a:t>
            </a:r>
            <a:r>
              <a:rPr lang="en-US" dirty="0">
                <a:latin typeface="Arial" charset="0"/>
              </a:rPr>
              <a:t>care of children that we interact with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look </a:t>
            </a:r>
            <a:r>
              <a:rPr lang="en-US" dirty="0">
                <a:latin typeface="Arial" charset="0"/>
              </a:rPr>
              <a:t>out to make sure that children we work with are not hurt by others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seek </a:t>
            </a:r>
            <a:r>
              <a:rPr lang="en-US" dirty="0">
                <a:latin typeface="Arial" charset="0"/>
              </a:rPr>
              <a:t>permission before taking photos of children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Challenges</a:t>
            </a:r>
            <a:endParaRPr lang="en-AU">
              <a:latin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How children </a:t>
            </a:r>
            <a:r>
              <a:rPr lang="en-US" dirty="0">
                <a:latin typeface="Arial" charset="0"/>
              </a:rPr>
              <a:t>are treated in different situations can vary between </a:t>
            </a:r>
            <a:r>
              <a:rPr lang="en-US" dirty="0" smtClean="0">
                <a:latin typeface="Arial" charset="0"/>
              </a:rPr>
              <a:t>countries. Why </a:t>
            </a:r>
            <a:r>
              <a:rPr lang="en-US" dirty="0">
                <a:latin typeface="Arial" charset="0"/>
              </a:rPr>
              <a:t>do you think this may be</a:t>
            </a:r>
            <a:r>
              <a:rPr lang="en-US" dirty="0" smtClean="0">
                <a:latin typeface="Arial" charset="0"/>
              </a:rPr>
              <a:t>?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Personal views</a:t>
            </a:r>
          </a:p>
          <a:p>
            <a:pPr lvl="1" eaLnBrk="1" hangingPunct="1"/>
            <a:r>
              <a:rPr lang="en-US" dirty="0">
                <a:latin typeface="Arial" charset="0"/>
              </a:rPr>
              <a:t>Law / Legislation</a:t>
            </a:r>
          </a:p>
          <a:p>
            <a:pPr lvl="1" eaLnBrk="1" hangingPunct="1"/>
            <a:r>
              <a:rPr lang="en-US" dirty="0">
                <a:latin typeface="Arial" charset="0"/>
              </a:rPr>
              <a:t>Amounts of Information</a:t>
            </a:r>
          </a:p>
          <a:p>
            <a:pPr lvl="1" eaLnBrk="1" hangingPunct="1"/>
            <a:r>
              <a:rPr lang="en-US" dirty="0">
                <a:latin typeface="Arial" charset="0"/>
              </a:rPr>
              <a:t>Own values and own experiences</a:t>
            </a:r>
          </a:p>
          <a:p>
            <a:pPr lvl="1" eaLnBrk="1" hangingPunct="1"/>
            <a:r>
              <a:rPr lang="en-US" dirty="0">
                <a:latin typeface="Arial" charset="0"/>
              </a:rPr>
              <a:t>Cultural values</a:t>
            </a:r>
          </a:p>
          <a:p>
            <a:pPr lvl="1" eaLnBrk="1" hangingPunct="1"/>
            <a:r>
              <a:rPr lang="en-US" dirty="0">
                <a:latin typeface="Arial" charset="0"/>
              </a:rPr>
              <a:t>Religion / beliefs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endParaRPr lang="en-A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Question for discussion</a:t>
            </a:r>
            <a:endParaRPr lang="en-AU">
              <a:latin typeface="Arial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You are planning a vision screening in a primary </a:t>
            </a:r>
            <a:r>
              <a:rPr lang="en-US" dirty="0" smtClean="0">
                <a:latin typeface="Arial" charset="0"/>
              </a:rPr>
              <a:t>school. How </a:t>
            </a:r>
            <a:r>
              <a:rPr lang="en-US" dirty="0">
                <a:latin typeface="Arial" charset="0"/>
              </a:rPr>
              <a:t>will you </a:t>
            </a:r>
            <a:r>
              <a:rPr lang="en-US" dirty="0" err="1">
                <a:latin typeface="Arial" charset="0"/>
              </a:rPr>
              <a:t>minimise</a:t>
            </a:r>
            <a:r>
              <a:rPr lang="en-US" dirty="0">
                <a:latin typeface="Arial" charset="0"/>
              </a:rPr>
              <a:t> the child protection risks:</a:t>
            </a:r>
          </a:p>
          <a:p>
            <a:pPr lvl="1"/>
            <a:r>
              <a:rPr lang="en-US" dirty="0">
                <a:latin typeface="Arial" charset="0"/>
              </a:rPr>
              <a:t>In planning the project?</a:t>
            </a:r>
          </a:p>
          <a:p>
            <a:pPr lvl="1"/>
            <a:r>
              <a:rPr lang="en-US" dirty="0">
                <a:latin typeface="Arial" charset="0"/>
              </a:rPr>
              <a:t>In your own </a:t>
            </a:r>
            <a:r>
              <a:rPr lang="en-US" dirty="0" err="1">
                <a:latin typeface="Arial" charset="0"/>
              </a:rPr>
              <a:t>behaviour</a:t>
            </a:r>
            <a:r>
              <a:rPr lang="en-US" dirty="0">
                <a:latin typeface="Arial" charset="0"/>
              </a:rPr>
              <a:t>?</a:t>
            </a:r>
          </a:p>
          <a:p>
            <a:endParaRPr lang="en-A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Gender Equity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5723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Possible Discussion Answers</a:t>
            </a:r>
            <a:endParaRPr lang="en-AU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Project considerations:</a:t>
            </a:r>
          </a:p>
          <a:p>
            <a:r>
              <a:rPr lang="en-US" dirty="0">
                <a:latin typeface="Arial" charset="0"/>
              </a:rPr>
              <a:t>Ensure there is an adequate staff/child </a:t>
            </a:r>
            <a:r>
              <a:rPr lang="en-US" dirty="0" smtClean="0">
                <a:latin typeface="Arial" charset="0"/>
              </a:rPr>
              <a:t>ratio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Provide adequate supervision of staff and </a:t>
            </a:r>
            <a:r>
              <a:rPr lang="en-US" dirty="0" smtClean="0">
                <a:latin typeface="Arial" charset="0"/>
              </a:rPr>
              <a:t>activities</a:t>
            </a:r>
            <a:endParaRPr lang="en-AU" dirty="0">
              <a:latin typeface="Arial" charset="0"/>
            </a:endParaRPr>
          </a:p>
          <a:p>
            <a:r>
              <a:rPr lang="en-US" dirty="0" err="1">
                <a:latin typeface="Arial" charset="0"/>
              </a:rPr>
              <a:t>Minimise</a:t>
            </a:r>
            <a:r>
              <a:rPr lang="en-US" dirty="0">
                <a:latin typeface="Arial" charset="0"/>
              </a:rPr>
              <a:t> opportunities for children to be isolated by a staff </a:t>
            </a:r>
            <a:r>
              <a:rPr lang="en-US" dirty="0" smtClean="0">
                <a:latin typeface="Arial" charset="0"/>
              </a:rPr>
              <a:t>member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Use open plan </a:t>
            </a:r>
            <a:r>
              <a:rPr lang="en-US" dirty="0" smtClean="0">
                <a:latin typeface="Arial" charset="0"/>
              </a:rPr>
              <a:t>spaces</a:t>
            </a:r>
            <a:endParaRPr lang="en-AU" dirty="0">
              <a:latin typeface="Arial" charset="0"/>
            </a:endParaRPr>
          </a:p>
          <a:p>
            <a:endParaRPr lang="en-A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Possible Discussion Answers</a:t>
            </a:r>
            <a:endParaRPr lang="en-AU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dirty="0" smtClean="0">
                <a:latin typeface="Arial" charset="0"/>
              </a:rPr>
              <a:t>Personal </a:t>
            </a:r>
            <a:r>
              <a:rPr lang="en-US" dirty="0">
                <a:latin typeface="Arial" charset="0"/>
              </a:rPr>
              <a:t>considerations:</a:t>
            </a:r>
          </a:p>
          <a:p>
            <a:r>
              <a:rPr lang="en-US" dirty="0">
                <a:latin typeface="Arial" charset="0"/>
              </a:rPr>
              <a:t>Avoid situations where you are alone with a child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Do not kiss or cuddle a child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Never smack or hit a child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Never make rude remarks about a child even as a joke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Do not photograph or video a child without consent </a:t>
            </a:r>
            <a:r>
              <a:rPr lang="en-US" dirty="0" smtClean="0">
                <a:latin typeface="Arial" charset="0"/>
              </a:rPr>
              <a:t>of the </a:t>
            </a:r>
            <a:r>
              <a:rPr lang="en-US" dirty="0">
                <a:latin typeface="Arial" charset="0"/>
              </a:rPr>
              <a:t>child and his/her parent or guardian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Avoid unnecessary physical contact</a:t>
            </a:r>
            <a:endParaRPr lang="en-AU" dirty="0">
              <a:latin typeface="Arial" charset="0"/>
            </a:endParaRPr>
          </a:p>
          <a:p>
            <a:endParaRPr lang="en-AU" dirty="0">
              <a:latin typeface="Arial" charset="0"/>
            </a:endParaRPr>
          </a:p>
          <a:p>
            <a:endParaRPr lang="en-A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Environment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76695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environment?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AU" dirty="0"/>
              <a:t>The Institute broadly defines “environment” to include human surroundings (the conditions </a:t>
            </a:r>
            <a:r>
              <a:rPr lang="en-AU" dirty="0" smtClean="0"/>
              <a:t>under </a:t>
            </a:r>
            <a:r>
              <a:rPr lang="en-AU" dirty="0"/>
              <a:t>which people live including the quality of housing, quality of settlements and social </a:t>
            </a:r>
            <a:r>
              <a:rPr lang="en-AU" dirty="0" smtClean="0"/>
              <a:t>capital</a:t>
            </a:r>
            <a:r>
              <a:rPr lang="en-AU" dirty="0"/>
              <a:t>), in addition to natural surroundings and ecological processes.</a:t>
            </a:r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We </a:t>
            </a:r>
            <a:r>
              <a:rPr lang="en-AU" dirty="0"/>
              <a:t>recognise </a:t>
            </a:r>
            <a:r>
              <a:rPr lang="en-AU" dirty="0" smtClean="0"/>
              <a:t>inextricable </a:t>
            </a:r>
            <a:r>
              <a:rPr lang="en-AU" dirty="0"/>
              <a:t>links between communities of humans and their environment, including but not </a:t>
            </a:r>
            <a:r>
              <a:rPr lang="en-AU" dirty="0" smtClean="0"/>
              <a:t>limited </a:t>
            </a:r>
            <a:r>
              <a:rPr lang="en-AU" dirty="0"/>
              <a:t>to livelihood and quality of life.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800" y="58674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/>
              <a:t> This definition is adapted from the 1994 </a:t>
            </a:r>
            <a:r>
              <a:rPr lang="en-AU" dirty="0" err="1"/>
              <a:t>AusAID</a:t>
            </a:r>
            <a:r>
              <a:rPr lang="en-AU" dirty="0"/>
              <a:t> Environment Audit, pp 6</a:t>
            </a:r>
          </a:p>
        </p:txBody>
      </p:sp>
    </p:spTree>
    <p:extLst>
      <p:ext uri="{BB962C8B-B14F-4D97-AF65-F5344CB8AC3E}">
        <p14:creationId xmlns:p14="http://schemas.microsoft.com/office/powerpoint/2010/main" val="2795995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\\1VS-FILES\icee\04_EDUCATION\07_ICEE MULTIMEDIA LIBRARY\Image library\8. Miscellaneous\3. Lifestyle\340_Rubbis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93096"/>
            <a:ext cx="25241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environment?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Built environment</a:t>
            </a:r>
          </a:p>
          <a:p>
            <a:pPr lvl="1"/>
            <a:r>
              <a:rPr lang="en-US" dirty="0" smtClean="0"/>
              <a:t>Conditions in which people live e.g., housing</a:t>
            </a:r>
          </a:p>
          <a:p>
            <a:r>
              <a:rPr lang="en-US" dirty="0" smtClean="0"/>
              <a:t>Natural environment</a:t>
            </a:r>
          </a:p>
          <a:p>
            <a:pPr lvl="1"/>
            <a:r>
              <a:rPr lang="en-US" dirty="0" smtClean="0"/>
              <a:t>Our natural surroundings e.g., air or water quality</a:t>
            </a:r>
          </a:p>
          <a:p>
            <a:r>
              <a:rPr lang="en-US" dirty="0" smtClean="0"/>
              <a:t>Good environments help people to be healthy, earn a livelihood and have good quality of life</a:t>
            </a:r>
          </a:p>
          <a:p>
            <a:r>
              <a:rPr lang="en-US" dirty="0" smtClean="0"/>
              <a:t>The greatest impact of poor environment occurs on poor and </a:t>
            </a:r>
            <a:r>
              <a:rPr lang="en-US" dirty="0" err="1" smtClean="0"/>
              <a:t>marginalised</a:t>
            </a:r>
            <a:r>
              <a:rPr lang="en-US" dirty="0" smtClean="0"/>
              <a:t>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84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How can environment affect vision?</a:t>
            </a:r>
            <a:endParaRPr lang="en-AU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Increased ultraviolet light levels and ambient temperature appears to:</a:t>
            </a:r>
          </a:p>
          <a:p>
            <a:pPr lvl="1"/>
            <a:r>
              <a:rPr lang="en-US" sz="2100" dirty="0" smtClean="0">
                <a:latin typeface="Arial" charset="0"/>
              </a:rPr>
              <a:t>Increase </a:t>
            </a:r>
            <a:r>
              <a:rPr lang="en-US" sz="2100" dirty="0">
                <a:latin typeface="Arial" charset="0"/>
              </a:rPr>
              <a:t>the incidence of </a:t>
            </a:r>
            <a:r>
              <a:rPr lang="en-US" sz="2100" dirty="0" err="1">
                <a:latin typeface="Arial" charset="0"/>
              </a:rPr>
              <a:t>pterygia</a:t>
            </a:r>
            <a:r>
              <a:rPr lang="en-US" sz="2100" dirty="0">
                <a:latin typeface="Arial" charset="0"/>
              </a:rPr>
              <a:t>, eye cancers, cataract and presbyopia</a:t>
            </a:r>
            <a:endParaRPr lang="en-AU" sz="2100" dirty="0">
              <a:latin typeface="Arial" charset="0"/>
            </a:endParaRPr>
          </a:p>
          <a:p>
            <a:pPr lvl="1"/>
            <a:r>
              <a:rPr lang="en-US" sz="2100" dirty="0">
                <a:latin typeface="Arial" charset="0"/>
              </a:rPr>
              <a:t>Increase the prevalence and severity of ocular infections </a:t>
            </a:r>
          </a:p>
          <a:p>
            <a:r>
              <a:rPr lang="en-US" sz="2400" dirty="0">
                <a:latin typeface="Arial" charset="0"/>
              </a:rPr>
              <a:t>Air-borne pollutants cause ocular surface irritation </a:t>
            </a:r>
          </a:p>
          <a:p>
            <a:r>
              <a:rPr lang="en-US" sz="2400" dirty="0">
                <a:latin typeface="Arial" charset="0"/>
              </a:rPr>
              <a:t>All of these factors can affect vision and decrease a person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sz="2400" dirty="0">
                <a:latin typeface="Arial" charset="0"/>
              </a:rPr>
              <a:t>s quality of life</a:t>
            </a:r>
            <a:endParaRPr lang="en-AU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Questions</a:t>
            </a:r>
            <a:endParaRPr lang="en-AU">
              <a:latin typeface="Arial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are some environmental measures that we should think about in our projects </a:t>
            </a:r>
          </a:p>
          <a:p>
            <a:pPr lvl="1"/>
            <a:r>
              <a:rPr lang="en-US" dirty="0">
                <a:latin typeface="Arial" charset="0"/>
              </a:rPr>
              <a:t>When planning a Vision Centre</a:t>
            </a:r>
            <a:r>
              <a:rPr lang="en-US" dirty="0" smtClean="0">
                <a:latin typeface="Arial" charset="0"/>
              </a:rPr>
              <a:t>?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When planning vision screenings?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Possible Discussion Answers</a:t>
            </a:r>
            <a:endParaRPr lang="en-AU">
              <a:latin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>
                <a:latin typeface="Arial" charset="0"/>
              </a:rPr>
              <a:t>Using email instead of travel</a:t>
            </a:r>
          </a:p>
          <a:p>
            <a:pPr eaLnBrk="1" hangingPunct="1"/>
            <a:r>
              <a:rPr lang="en-US" dirty="0">
                <a:latin typeface="Arial" charset="0"/>
              </a:rPr>
              <a:t>Reducing paper use</a:t>
            </a:r>
          </a:p>
          <a:p>
            <a:pPr eaLnBrk="1" hangingPunct="1"/>
            <a:r>
              <a:rPr lang="en-US" dirty="0">
                <a:latin typeface="Arial" charset="0"/>
              </a:rPr>
              <a:t>Turning off electrical appliances when not in use (</a:t>
            </a:r>
            <a:r>
              <a:rPr lang="en-US" dirty="0" err="1">
                <a:latin typeface="Arial" charset="0"/>
              </a:rPr>
              <a:t>eg</a:t>
            </a:r>
            <a:r>
              <a:rPr lang="en-US" dirty="0">
                <a:latin typeface="Arial" charset="0"/>
              </a:rPr>
              <a:t> computers and lights)</a:t>
            </a:r>
          </a:p>
          <a:p>
            <a:r>
              <a:rPr lang="en-US" dirty="0">
                <a:latin typeface="Arial" charset="0"/>
              </a:rPr>
              <a:t>Furniture purchased is locally made with appropriate local materials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Rainwater tanks to supply optical laboratories</a:t>
            </a:r>
          </a:p>
          <a:p>
            <a:r>
              <a:rPr lang="en-US" dirty="0">
                <a:latin typeface="Arial" charset="0"/>
              </a:rPr>
              <a:t>Recycle water where possible </a:t>
            </a:r>
            <a:endParaRPr lang="en-AU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Use washable cloths rather than disposable tissues for cleaning lenses</a:t>
            </a:r>
            <a:endParaRPr lang="en-AU" dirty="0">
              <a:latin typeface="Arial" charset="0"/>
            </a:endParaRPr>
          </a:p>
          <a:p>
            <a:endParaRPr lang="en-A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>
                <a:latin typeface="+mj-lt"/>
              </a:rPr>
              <a:t>Environmental considerations:</a:t>
            </a:r>
            <a:br>
              <a:rPr lang="en-AU" sz="3600" dirty="0" smtClean="0">
                <a:latin typeface="+mj-lt"/>
              </a:rPr>
            </a:br>
            <a:r>
              <a:rPr lang="en-AU" sz="2400" dirty="0" smtClean="0">
                <a:latin typeface="+mj-lt"/>
              </a:rPr>
              <a:t>optometry schools, education courses, vision centre/eye clinics</a:t>
            </a:r>
            <a:endParaRPr lang="en-AU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1200" dirty="0"/>
              <a:t>Advocacy for the commitment of environmental consideration and policy for the </a:t>
            </a:r>
            <a:r>
              <a:rPr lang="en-AU" sz="1200" dirty="0" smtClean="0"/>
              <a:t>school </a:t>
            </a:r>
            <a:r>
              <a:rPr lang="en-AU" sz="1200" dirty="0"/>
              <a:t>/ university aligned with environmental legislation and policies of the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Development </a:t>
            </a:r>
            <a:r>
              <a:rPr lang="en-AU" sz="1200" dirty="0"/>
              <a:t>of an environment policy for the school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Research </a:t>
            </a:r>
            <a:r>
              <a:rPr lang="en-AU" sz="1200" dirty="0"/>
              <a:t>program on the impact of changing environmental factors on eye care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Invest </a:t>
            </a:r>
            <a:r>
              <a:rPr lang="en-AU" sz="1200" dirty="0"/>
              <a:t>in rainwater tanks to supply optical laboratories whenever </a:t>
            </a:r>
            <a:r>
              <a:rPr lang="en-AU" sz="1200" dirty="0" smtClean="0"/>
              <a:t>feasible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/>
              <a:t>Recycle water in optical laboratories whenever feasible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Filter </a:t>
            </a:r>
            <a:r>
              <a:rPr lang="en-AU" sz="1200" dirty="0"/>
              <a:t>solid waste from auto-edger waste water and are appropriately plumbed to </a:t>
            </a:r>
            <a:r>
              <a:rPr lang="en-AU" sz="1200" dirty="0" smtClean="0"/>
              <a:t>sewage </a:t>
            </a:r>
            <a:r>
              <a:rPr lang="en-AU" sz="1200" dirty="0"/>
              <a:t>systems where available, rather than releasing waste water into natural </a:t>
            </a:r>
            <a:r>
              <a:rPr lang="en-AU" sz="1200" dirty="0" smtClean="0"/>
              <a:t>waterways</a:t>
            </a:r>
            <a:endParaRPr lang="en-AU" sz="1200" dirty="0"/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Remove </a:t>
            </a:r>
            <a:r>
              <a:rPr lang="en-AU" sz="1200" dirty="0"/>
              <a:t>solid waste from the laboratory in hygienic and safe manner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Limit </a:t>
            </a:r>
            <a:r>
              <a:rPr lang="en-AU" sz="1200" dirty="0"/>
              <a:t>noise production to ambient environmental levels, and only at appropriate </a:t>
            </a:r>
            <a:r>
              <a:rPr lang="en-AU" sz="1200" dirty="0" smtClean="0"/>
              <a:t>times </a:t>
            </a:r>
            <a:r>
              <a:rPr lang="en-AU" sz="1200" dirty="0"/>
              <a:t>of the day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Use </a:t>
            </a:r>
            <a:r>
              <a:rPr lang="en-AU" sz="1200" dirty="0"/>
              <a:t>washable cloths rather than disposable tissues for cleaning lenses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Use </a:t>
            </a:r>
            <a:r>
              <a:rPr lang="en-AU" sz="1200" dirty="0"/>
              <a:t>existing buildings rather than construct new buildings whenever possible (to </a:t>
            </a:r>
            <a:r>
              <a:rPr lang="en-AU" sz="1200" dirty="0" smtClean="0"/>
              <a:t>conserve </a:t>
            </a:r>
            <a:r>
              <a:rPr lang="en-AU" sz="1200" dirty="0"/>
              <a:t>embodied energy)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Retro-fit </a:t>
            </a:r>
            <a:r>
              <a:rPr lang="en-AU" sz="1200" dirty="0"/>
              <a:t>existing buildings to improve environmental standards whenever possible </a:t>
            </a:r>
            <a:r>
              <a:rPr lang="en-AU" sz="1200" dirty="0" smtClean="0"/>
              <a:t>(</a:t>
            </a:r>
            <a:r>
              <a:rPr lang="en-AU" sz="1200" dirty="0"/>
              <a:t>e.g. external and internal blinds, eves, insulation, doors to compartmentalize so that </a:t>
            </a:r>
            <a:r>
              <a:rPr lang="en-AU" sz="1200" dirty="0" smtClean="0"/>
              <a:t>air-conditioners </a:t>
            </a:r>
            <a:r>
              <a:rPr lang="en-AU" sz="1200" dirty="0"/>
              <a:t>are not used to cool unnecessary areas)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Ensure </a:t>
            </a:r>
            <a:r>
              <a:rPr lang="en-AU" sz="1200" dirty="0"/>
              <a:t>that any new buildings required are appropriately positioned and designed </a:t>
            </a:r>
            <a:r>
              <a:rPr lang="en-AU" sz="1200" dirty="0" smtClean="0"/>
              <a:t>for </a:t>
            </a:r>
            <a:r>
              <a:rPr lang="en-AU" sz="1200" dirty="0"/>
              <a:t>local town planning requirements and best-practice environmental standards, </a:t>
            </a:r>
            <a:r>
              <a:rPr lang="en-AU" sz="1200" dirty="0" smtClean="0"/>
              <a:t>and </a:t>
            </a:r>
            <a:r>
              <a:rPr lang="en-AU" sz="1200" dirty="0"/>
              <a:t>use appropriate local materials (such as bamboo rather than unsustainable </a:t>
            </a:r>
            <a:r>
              <a:rPr lang="en-AU" sz="1200" dirty="0" smtClean="0"/>
              <a:t>rainforest </a:t>
            </a:r>
            <a:r>
              <a:rPr lang="en-AU" sz="1200" dirty="0"/>
              <a:t>timbers)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Purchase </a:t>
            </a:r>
            <a:r>
              <a:rPr lang="en-AU" sz="1200" dirty="0"/>
              <a:t>furniture that is locally made using appropriate local materials (such </a:t>
            </a:r>
            <a:r>
              <a:rPr lang="en-AU" sz="1200" dirty="0" smtClean="0"/>
              <a:t>as bamboo </a:t>
            </a:r>
            <a:r>
              <a:rPr lang="en-AU" sz="1200" dirty="0"/>
              <a:t>rather than unsustainable rainforest timbers)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Assessment </a:t>
            </a:r>
            <a:r>
              <a:rPr lang="en-AU" sz="1200" dirty="0"/>
              <a:t>and evaluation of environmental impact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1200" dirty="0" smtClean="0"/>
              <a:t>Communication </a:t>
            </a:r>
            <a:r>
              <a:rPr lang="en-AU" sz="1200" dirty="0"/>
              <a:t>and advocacy of issues and interventions – create </a:t>
            </a:r>
            <a:r>
              <a:rPr lang="en-AU" sz="1200" dirty="0" smtClean="0"/>
              <a:t>awareness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4166351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Environment – suggested reading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/>
              <a:t>Protecting Health from Climate Change – connecting science, policy and people. World Health </a:t>
            </a:r>
            <a:r>
              <a:rPr lang="en-AU" dirty="0" smtClean="0"/>
              <a:t>Organization 2009</a:t>
            </a:r>
          </a:p>
          <a:p>
            <a:endParaRPr lang="en-AU" dirty="0"/>
          </a:p>
          <a:p>
            <a:r>
              <a:rPr lang="en-AU" dirty="0"/>
              <a:t>Aligning Regional and Global Disaster Risk Reduction Agendas. Global Platform for Disaster Risk </a:t>
            </a:r>
            <a:r>
              <a:rPr lang="en-AU" dirty="0" smtClean="0"/>
              <a:t>Reduction</a:t>
            </a:r>
            <a:r>
              <a:rPr lang="en-AU" dirty="0"/>
              <a:t>, UNISDR 2011</a:t>
            </a:r>
          </a:p>
          <a:p>
            <a:endParaRPr lang="en-AU" dirty="0" smtClean="0"/>
          </a:p>
          <a:p>
            <a:r>
              <a:rPr lang="en-AU" dirty="0" smtClean="0"/>
              <a:t>Disaster </a:t>
            </a:r>
            <a:r>
              <a:rPr lang="en-AU" dirty="0"/>
              <a:t>Risk Reduction, Climate Change Adaptation and Environmental Migration. A Policy </a:t>
            </a:r>
            <a:r>
              <a:rPr lang="en-AU" dirty="0" smtClean="0"/>
              <a:t>Perspective</a:t>
            </a:r>
            <a:r>
              <a:rPr lang="en-AU" dirty="0"/>
              <a:t>. International Organization for Migration 2009</a:t>
            </a:r>
          </a:p>
          <a:p>
            <a:endParaRPr lang="en-AU" dirty="0" smtClean="0"/>
          </a:p>
          <a:p>
            <a:r>
              <a:rPr lang="en-AU" dirty="0" smtClean="0"/>
              <a:t>Report </a:t>
            </a:r>
            <a:r>
              <a:rPr lang="en-AU" dirty="0"/>
              <a:t>of the World Commission on Environment and Development - Our Common Future. UN </a:t>
            </a:r>
            <a:r>
              <a:rPr lang="en-AU" dirty="0" smtClean="0"/>
              <a:t>1987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903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Equity –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8" y="3194248"/>
            <a:ext cx="82296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charset="0"/>
              </a:rPr>
              <a:t>When women and men have </a:t>
            </a:r>
            <a:r>
              <a:rPr lang="en-US" dirty="0" smtClean="0">
                <a:solidFill>
                  <a:schemeClr val="accent3"/>
                </a:solidFill>
                <a:latin typeface="Arial" charset="0"/>
              </a:rPr>
              <a:t>equal opportunities to </a:t>
            </a:r>
            <a:r>
              <a:rPr lang="en-US" dirty="0" err="1" smtClean="0">
                <a:solidFill>
                  <a:schemeClr val="accent3"/>
                </a:solidFill>
                <a:latin typeface="Arial" charset="0"/>
              </a:rPr>
              <a:t>realise</a:t>
            </a:r>
            <a:r>
              <a:rPr lang="en-US" dirty="0" smtClean="0">
                <a:solidFill>
                  <a:schemeClr val="accent3"/>
                </a:solidFill>
                <a:latin typeface="Arial" charset="0"/>
              </a:rPr>
              <a:t> their individual potential</a:t>
            </a:r>
            <a:r>
              <a:rPr lang="en-US" dirty="0" smtClean="0">
                <a:latin typeface="Arial" charset="0"/>
              </a:rPr>
              <a:t>, to contribute to their country's economic and social development and to benefit equally from their participation in society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48" b="11040"/>
          <a:stretch>
            <a:fillRect/>
          </a:stretch>
        </p:blipFill>
        <p:spPr bwMode="auto">
          <a:xfrm>
            <a:off x="2915815" y="1446272"/>
            <a:ext cx="3476625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32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Equity –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28" y="3194248"/>
            <a:ext cx="8229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charset="0"/>
              </a:rPr>
              <a:t>When women &amp; men have relative equality, </a:t>
            </a:r>
          </a:p>
          <a:p>
            <a:pPr lvl="1"/>
            <a:r>
              <a:rPr lang="en-US" dirty="0" smtClean="0">
                <a:latin typeface="Arial" charset="0"/>
              </a:rPr>
              <a:t>economies grow faster, </a:t>
            </a:r>
          </a:p>
          <a:p>
            <a:pPr lvl="1"/>
            <a:r>
              <a:rPr lang="en-US" dirty="0" smtClean="0">
                <a:latin typeface="Arial" charset="0"/>
              </a:rPr>
              <a:t>children's health improves and </a:t>
            </a:r>
          </a:p>
          <a:p>
            <a:pPr lvl="1"/>
            <a:r>
              <a:rPr lang="en-US" dirty="0" smtClean="0">
                <a:latin typeface="Arial" charset="0"/>
              </a:rPr>
              <a:t>there is less corruption</a:t>
            </a:r>
            <a:endParaRPr lang="en-AU" dirty="0" smtClean="0">
              <a:latin typeface="Arial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48" b="11040"/>
          <a:stretch>
            <a:fillRect/>
          </a:stretch>
        </p:blipFill>
        <p:spPr bwMode="auto">
          <a:xfrm>
            <a:off x="2833687" y="1441162"/>
            <a:ext cx="3476625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41760" y="5661248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http://www.youtube.com/watch?v=N4ok_5D27BY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7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Status…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While gains have been made, gender </a:t>
            </a:r>
            <a:r>
              <a:rPr lang="en-US" dirty="0" smtClean="0"/>
              <a:t>inequities </a:t>
            </a:r>
            <a:r>
              <a:rPr lang="en-US" dirty="0"/>
              <a:t>are still </a:t>
            </a:r>
            <a:r>
              <a:rPr lang="en-US" dirty="0" smtClean="0"/>
              <a:t>striking: </a:t>
            </a:r>
            <a:endParaRPr lang="en-AU" dirty="0"/>
          </a:p>
          <a:p>
            <a:pPr lvl="0"/>
            <a:r>
              <a:rPr lang="en-US" dirty="0" smtClean="0"/>
              <a:t>2/3 </a:t>
            </a:r>
            <a:r>
              <a:rPr lang="en-US" dirty="0"/>
              <a:t>of the 800 million people in the world who lack basic literacy skills are female </a:t>
            </a:r>
            <a:endParaRPr lang="en-AU" dirty="0"/>
          </a:p>
          <a:p>
            <a:pPr lvl="0"/>
            <a:r>
              <a:rPr lang="en-US" dirty="0"/>
              <a:t>women hold an average of </a:t>
            </a:r>
            <a:r>
              <a:rPr lang="en-US" dirty="0" smtClean="0"/>
              <a:t>3% of </a:t>
            </a:r>
            <a:r>
              <a:rPr lang="en-US" dirty="0"/>
              <a:t>seats in national parliaments in Pacific island countries,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an average of </a:t>
            </a:r>
            <a:r>
              <a:rPr lang="en-US" dirty="0" smtClean="0"/>
              <a:t>19% of </a:t>
            </a:r>
            <a:r>
              <a:rPr lang="en-US" dirty="0"/>
              <a:t>seats in East Asia </a:t>
            </a:r>
            <a:endParaRPr lang="en-AU" dirty="0"/>
          </a:p>
          <a:p>
            <a:pPr lvl="0"/>
            <a:r>
              <a:rPr lang="en-US" dirty="0" smtClean="0"/>
              <a:t>500,000 women </a:t>
            </a:r>
            <a:r>
              <a:rPr lang="en-US" dirty="0"/>
              <a:t>die each year from complications during </a:t>
            </a:r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99 % of </a:t>
            </a:r>
            <a:r>
              <a:rPr lang="en-US" dirty="0"/>
              <a:t>them in developing countries. </a:t>
            </a:r>
            <a:endParaRPr lang="en-AU" dirty="0"/>
          </a:p>
          <a:p>
            <a:pPr lvl="0"/>
            <a:r>
              <a:rPr lang="en-US" dirty="0"/>
              <a:t>globally 1 in 3 women and girls experience physical and sexual </a:t>
            </a:r>
            <a:r>
              <a:rPr lang="en-US" dirty="0" smtClean="0"/>
              <a:t>violence</a:t>
            </a:r>
            <a:endParaRPr lang="en-US" dirty="0"/>
          </a:p>
          <a:p>
            <a:pPr lvl="0"/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4224637" y="6049964"/>
            <a:ext cx="4455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AU" i="1" dirty="0">
                <a:hlinkClick r:id="rId2"/>
              </a:rPr>
              <a:t>Ref: http://www.unifem.org/gender_issues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8532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Gender Equity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Gender equity </a:t>
            </a:r>
            <a:r>
              <a:rPr lang="en-AU" dirty="0"/>
              <a:t>is not </a:t>
            </a:r>
            <a:r>
              <a:rPr lang="en-AU" dirty="0" smtClean="0"/>
              <a:t>a women’s </a:t>
            </a:r>
            <a:r>
              <a:rPr lang="en-AU" dirty="0"/>
              <a:t>issue but should concern and fully engage men as well as women</a:t>
            </a:r>
            <a:r>
              <a:rPr lang="en-AU" dirty="0" smtClean="0"/>
              <a:t>.</a:t>
            </a:r>
          </a:p>
          <a:p>
            <a:r>
              <a:rPr lang="en-AU" dirty="0" smtClean="0"/>
              <a:t>Equity </a:t>
            </a:r>
            <a:r>
              <a:rPr lang="en-AU" dirty="0"/>
              <a:t>between women and men is seen both as a human rights issue and as a precondition for, and indicator of, sustainable people-</a:t>
            </a:r>
            <a:r>
              <a:rPr lang="en-AU" dirty="0" err="1"/>
              <a:t>centered</a:t>
            </a:r>
            <a:r>
              <a:rPr lang="en-AU" dirty="0"/>
              <a:t> development.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34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Gender and Eye Care</a:t>
            </a:r>
            <a:endParaRPr lang="en-AU" dirty="0">
              <a:latin typeface="Arial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Women </a:t>
            </a:r>
            <a:r>
              <a:rPr lang="en-US" sz="2400" dirty="0"/>
              <a:t>suffer from over double the amount of blindness and </a:t>
            </a:r>
            <a:r>
              <a:rPr lang="en-US" sz="2400" dirty="0" smtClean="0"/>
              <a:t>vision impairment</a:t>
            </a:r>
            <a:endParaRPr lang="en-US" sz="2400" dirty="0"/>
          </a:p>
          <a:p>
            <a:r>
              <a:rPr lang="en-US" sz="2400" dirty="0" smtClean="0">
                <a:latin typeface="Arial" charset="0"/>
              </a:rPr>
              <a:t>Women </a:t>
            </a:r>
            <a:r>
              <a:rPr lang="en-US" sz="2400" dirty="0">
                <a:latin typeface="Arial" charset="0"/>
              </a:rPr>
              <a:t>and girls </a:t>
            </a:r>
            <a:r>
              <a:rPr lang="en-US" sz="2400" dirty="0">
                <a:solidFill>
                  <a:schemeClr val="accent3"/>
                </a:solidFill>
                <a:latin typeface="Arial" charset="0"/>
              </a:rPr>
              <a:t>access eye care services less </a:t>
            </a:r>
            <a:r>
              <a:rPr lang="en-US" sz="2400" dirty="0">
                <a:latin typeface="Arial" charset="0"/>
              </a:rPr>
              <a:t>than men and boys</a:t>
            </a:r>
          </a:p>
          <a:p>
            <a:r>
              <a:rPr lang="en-AU" sz="2400" dirty="0">
                <a:solidFill>
                  <a:schemeClr val="accent3"/>
                </a:solidFill>
                <a:latin typeface="Arial" charset="0"/>
              </a:rPr>
              <a:t>Cataract rates are higher </a:t>
            </a:r>
            <a:r>
              <a:rPr lang="en-AU" sz="2400" dirty="0">
                <a:latin typeface="Arial" charset="0"/>
              </a:rPr>
              <a:t>in women than in </a:t>
            </a:r>
            <a:r>
              <a:rPr lang="en-AU" sz="2400" dirty="0" smtClean="0">
                <a:latin typeface="Arial" charset="0"/>
              </a:rPr>
              <a:t>men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Women account for </a:t>
            </a:r>
            <a:r>
              <a:rPr lang="en-US" sz="2400" dirty="0">
                <a:solidFill>
                  <a:schemeClr val="accent3"/>
                </a:solidFill>
                <a:latin typeface="Arial" charset="0"/>
              </a:rPr>
              <a:t>75% of trachoma </a:t>
            </a:r>
            <a:r>
              <a:rPr lang="en-US" sz="2400" dirty="0" smtClean="0">
                <a:solidFill>
                  <a:schemeClr val="accent3"/>
                </a:solidFill>
                <a:latin typeface="Arial" charset="0"/>
              </a:rPr>
              <a:t>blindness</a:t>
            </a:r>
            <a:endParaRPr lang="en-AU" sz="2400" dirty="0">
              <a:solidFill>
                <a:schemeClr val="accent3"/>
              </a:solidFill>
              <a:latin typeface="Arial" charset="0"/>
            </a:endParaRPr>
          </a:p>
          <a:p>
            <a:r>
              <a:rPr lang="en-AU" sz="2400" dirty="0">
                <a:latin typeface="Arial" charset="0"/>
              </a:rPr>
              <a:t>In many settings women are two to four times as likely to have </a:t>
            </a:r>
            <a:r>
              <a:rPr lang="en-AU" sz="2400" dirty="0" err="1">
                <a:latin typeface="Arial" charset="0"/>
              </a:rPr>
              <a:t>trichiasis</a:t>
            </a:r>
            <a:r>
              <a:rPr lang="en-AU" sz="2400" dirty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r>
              <a:rPr lang="en-AU" sz="2400" dirty="0">
                <a:latin typeface="Arial" charset="0"/>
              </a:rPr>
              <a:t>Presbyopia rates appear to be higher in women compared with men </a:t>
            </a:r>
          </a:p>
          <a:p>
            <a:endParaRPr lang="en-AU" sz="2400" dirty="0">
              <a:latin typeface="Arial" charset="0"/>
            </a:endParaRPr>
          </a:p>
          <a:p>
            <a:endParaRPr lang="en-AU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can we do?</a:t>
            </a:r>
            <a:endParaRPr lang="en-AU">
              <a:latin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Strategies and targets need to engage women and girls, and the effectiveness of these strategies needs to be </a:t>
            </a:r>
            <a:r>
              <a:rPr lang="en-US" dirty="0" smtClean="0">
                <a:latin typeface="Arial" charset="0"/>
              </a:rPr>
              <a:t>monitored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Gender data is collected through our </a:t>
            </a:r>
            <a:r>
              <a:rPr lang="en-US" dirty="0" smtClean="0">
                <a:latin typeface="Arial" charset="0"/>
              </a:rPr>
              <a:t>projects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This allows us to implement strategies to help redirect health promotion activities and awareness campaigns, selection and recruitment of human </a:t>
            </a:r>
            <a:r>
              <a:rPr lang="en-US" dirty="0" smtClean="0">
                <a:latin typeface="Arial" charset="0"/>
              </a:rPr>
              <a:t>resources</a:t>
            </a:r>
            <a:endParaRPr lang="en-AU" dirty="0">
              <a:latin typeface="Arial" charset="0"/>
            </a:endParaRPr>
          </a:p>
          <a:p>
            <a:endParaRPr lang="en-AU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HVI_PPT4_Template">
  <a:themeElements>
    <a:clrScheme name="Custom 1">
      <a:dk1>
        <a:srgbClr val="0F2B5E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2104</Words>
  <Application>Microsoft Office PowerPoint</Application>
  <PresentationFormat>On-screen Show (4:3)</PresentationFormat>
  <Paragraphs>262</Paragraphs>
  <Slides>39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Gulim</vt:lpstr>
      <vt:lpstr>ＭＳ Ｐゴシック</vt:lpstr>
      <vt:lpstr>Arial</vt:lpstr>
      <vt:lpstr>Arial-Bold</vt:lpstr>
      <vt:lpstr>Franklin Gothic Book</vt:lpstr>
      <vt:lpstr>Humanst521 BT</vt:lpstr>
      <vt:lpstr>Lucida Grande</vt:lpstr>
      <vt:lpstr>ZapfHumnst BT</vt:lpstr>
      <vt:lpstr>BHVI_PPT4_Template</vt:lpstr>
      <vt:lpstr>BRIEN HOLDEN VISION INSTITUTE SOCIAL RESPONSIBILITY</vt:lpstr>
      <vt:lpstr>Aims</vt:lpstr>
      <vt:lpstr>Gender Equity</vt:lpstr>
      <vt:lpstr>Gender Equity – What is it?</vt:lpstr>
      <vt:lpstr>Gender Equity – What is it?</vt:lpstr>
      <vt:lpstr>Current Status…</vt:lpstr>
      <vt:lpstr>Gender Equity</vt:lpstr>
      <vt:lpstr>Gender and Eye Care</vt:lpstr>
      <vt:lpstr>What can we do?</vt:lpstr>
      <vt:lpstr>Questions for discussion</vt:lpstr>
      <vt:lpstr>Possible Discussion Answers</vt:lpstr>
      <vt:lpstr>Possible Discussion Answers</vt:lpstr>
      <vt:lpstr>What’s wrong with this picture?</vt:lpstr>
      <vt:lpstr>6 Steps to Gender Equity</vt:lpstr>
      <vt:lpstr>Gender equity considerations:  optometry schools, education courses, vision centre/eye clinic</vt:lpstr>
      <vt:lpstr>Gender equity – suggested reading</vt:lpstr>
      <vt:lpstr>Disability Inclusiveness</vt:lpstr>
      <vt:lpstr>Disability</vt:lpstr>
      <vt:lpstr>Disability – current status</vt:lpstr>
      <vt:lpstr>Barriers for people with disability</vt:lpstr>
      <vt:lpstr>Discussion question</vt:lpstr>
      <vt:lpstr>Possible Discussion Answers</vt:lpstr>
      <vt:lpstr>Disability Inclusiveness considerations: optometry schools, education courses, vision centre/eye clinic</vt:lpstr>
      <vt:lpstr>Disability – suggested reading</vt:lpstr>
      <vt:lpstr>Child Protection</vt:lpstr>
      <vt:lpstr>What is child protection?</vt:lpstr>
      <vt:lpstr>What do we need to do?</vt:lpstr>
      <vt:lpstr>Challenges</vt:lpstr>
      <vt:lpstr>Question for discussion</vt:lpstr>
      <vt:lpstr>Possible Discussion Answers</vt:lpstr>
      <vt:lpstr>Possible Discussion Answers</vt:lpstr>
      <vt:lpstr>Environment</vt:lpstr>
      <vt:lpstr>What is the environment?</vt:lpstr>
      <vt:lpstr>What is the environment?</vt:lpstr>
      <vt:lpstr>How can environment affect vision?</vt:lpstr>
      <vt:lpstr>Questions</vt:lpstr>
      <vt:lpstr>Possible Discussion Answers</vt:lpstr>
      <vt:lpstr>Environmental considerations: optometry schools, education courses, vision centre/eye clinics</vt:lpstr>
      <vt:lpstr>Environment – suggested reading</vt:lpstr>
    </vt:vector>
  </TitlesOfParts>
  <Company>ICEE/VCO/DOVSUM/TRF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Children's Refractions - Part 1</dc:title>
  <dc:subject>Refraction of school age kids, plus other stuff</dc:subject>
  <dc:creator>Tim Fricke</dc:creator>
  <cp:lastModifiedBy>Michael Morton</cp:lastModifiedBy>
  <cp:revision>88</cp:revision>
  <cp:lastPrinted>2013-05-14T05:13:10Z</cp:lastPrinted>
  <dcterms:created xsi:type="dcterms:W3CDTF">2008-03-03T23:40:22Z</dcterms:created>
  <dcterms:modified xsi:type="dcterms:W3CDTF">2015-10-13T06:02:28Z</dcterms:modified>
</cp:coreProperties>
</file>